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62" r:id="rId1"/>
  </p:sldMasterIdLst>
  <p:sldIdLst>
    <p:sldId id="256" r:id="rId2"/>
    <p:sldId id="257" r:id="rId3"/>
    <p:sldId id="369" r:id="rId4"/>
    <p:sldId id="260" r:id="rId5"/>
    <p:sldId id="350" r:id="rId6"/>
    <p:sldId id="258" r:id="rId7"/>
    <p:sldId id="363" r:id="rId8"/>
    <p:sldId id="364" r:id="rId9"/>
    <p:sldId id="365" r:id="rId10"/>
    <p:sldId id="366" r:id="rId11"/>
    <p:sldId id="367" r:id="rId12"/>
    <p:sldId id="259" r:id="rId13"/>
    <p:sldId id="294" r:id="rId14"/>
    <p:sldId id="298" r:id="rId15"/>
    <p:sldId id="295" r:id="rId16"/>
    <p:sldId id="355" r:id="rId17"/>
    <p:sldId id="368" r:id="rId18"/>
    <p:sldId id="356" r:id="rId19"/>
    <p:sldId id="361" r:id="rId20"/>
    <p:sldId id="362" r:id="rId21"/>
    <p:sldId id="301" r:id="rId22"/>
    <p:sldId id="302" r:id="rId23"/>
    <p:sldId id="303" r:id="rId24"/>
    <p:sldId id="304" r:id="rId25"/>
    <p:sldId id="324" r:id="rId26"/>
    <p:sldId id="326"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945"/>
    <p:restoredTop sz="94558"/>
  </p:normalViewPr>
  <p:slideViewPr>
    <p:cSldViewPr snapToGrid="0" snapToObjects="1">
      <p:cViewPr varScale="1">
        <p:scale>
          <a:sx n="121" d="100"/>
          <a:sy n="121" d="100"/>
        </p:scale>
        <p:origin x="240"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Reports</c:v>
                </c:pt>
              </c:strCache>
            </c:strRef>
          </c:tx>
          <c:spPr>
            <a:solidFill>
              <a:schemeClr val="accent1"/>
            </a:solidFill>
            <a:ln>
              <a:noFill/>
            </a:ln>
            <a:effectLst/>
          </c:spPr>
          <c:invertIfNegative val="0"/>
          <c:cat>
            <c:strRef>
              <c:f>Sheet1!$A$2:$A$8</c:f>
              <c:strCache>
                <c:ptCount val="7"/>
                <c:pt idx="0">
                  <c:v>Sexual Harassment</c:v>
                </c:pt>
                <c:pt idx="1">
                  <c:v>Sexual Assault</c:v>
                </c:pt>
                <c:pt idx="2">
                  <c:v>Rape</c:v>
                </c:pt>
                <c:pt idx="3">
                  <c:v>Stalking</c:v>
                </c:pt>
                <c:pt idx="4">
                  <c:v>IPV</c:v>
                </c:pt>
                <c:pt idx="5">
                  <c:v>Child Sexual Abuse</c:v>
                </c:pt>
                <c:pt idx="6">
                  <c:v>Unknown</c:v>
                </c:pt>
              </c:strCache>
            </c:strRef>
          </c:cat>
          <c:val>
            <c:numRef>
              <c:f>Sheet1!$B$2:$B$8</c:f>
              <c:numCache>
                <c:formatCode>General</c:formatCode>
                <c:ptCount val="7"/>
                <c:pt idx="0">
                  <c:v>29</c:v>
                </c:pt>
                <c:pt idx="1">
                  <c:v>10</c:v>
                </c:pt>
                <c:pt idx="2">
                  <c:v>9</c:v>
                </c:pt>
                <c:pt idx="3">
                  <c:v>4</c:v>
                </c:pt>
                <c:pt idx="4">
                  <c:v>30</c:v>
                </c:pt>
                <c:pt idx="5">
                  <c:v>1</c:v>
                </c:pt>
                <c:pt idx="6">
                  <c:v>3</c:v>
                </c:pt>
              </c:numCache>
            </c:numRef>
          </c:val>
          <c:extLst>
            <c:ext xmlns:c16="http://schemas.microsoft.com/office/drawing/2014/chart" uri="{C3380CC4-5D6E-409C-BE32-E72D297353CC}">
              <c16:uniqueId val="{00000000-CCB8-8342-9DD0-6F8D7425FE48}"/>
            </c:ext>
          </c:extLst>
        </c:ser>
        <c:dLbls>
          <c:showLegendKey val="0"/>
          <c:showVal val="0"/>
          <c:showCatName val="0"/>
          <c:showSerName val="0"/>
          <c:showPercent val="0"/>
          <c:showBubbleSize val="0"/>
        </c:dLbls>
        <c:gapWidth val="219"/>
        <c:overlap val="-27"/>
        <c:axId val="1779779583"/>
        <c:axId val="1804128607"/>
      </c:barChart>
      <c:catAx>
        <c:axId val="177977958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804128607"/>
        <c:crosses val="autoZero"/>
        <c:auto val="1"/>
        <c:lblAlgn val="ctr"/>
        <c:lblOffset val="100"/>
        <c:noMultiLvlLbl val="0"/>
      </c:catAx>
      <c:valAx>
        <c:axId val="1804128607"/>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779779583"/>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Reports</c:v>
                </c:pt>
              </c:strCache>
            </c:strRef>
          </c:tx>
          <c:spPr>
            <a:solidFill>
              <a:schemeClr val="accent1"/>
            </a:solidFill>
            <a:ln>
              <a:noFill/>
            </a:ln>
            <a:effectLst/>
          </c:spPr>
          <c:invertIfNegative val="0"/>
          <c:cat>
            <c:strRef>
              <c:f>Sheet1!$A$2:$A$13</c:f>
              <c:strCache>
                <c:ptCount val="12"/>
                <c:pt idx="0">
                  <c:v>Racism </c:v>
                </c:pt>
                <c:pt idx="1">
                  <c:v>Ableism</c:v>
                </c:pt>
                <c:pt idx="2">
                  <c:v>Cisgendered Bias</c:v>
                </c:pt>
                <c:pt idx="3">
                  <c:v>Pronouns</c:v>
                </c:pt>
                <c:pt idx="4">
                  <c:v>Anti-Veteranism</c:v>
                </c:pt>
                <c:pt idx="5">
                  <c:v>Queer Bias</c:v>
                </c:pt>
                <c:pt idx="6">
                  <c:v>Trans Bias</c:v>
                </c:pt>
                <c:pt idx="7">
                  <c:v>Political Affiliation</c:v>
                </c:pt>
                <c:pt idx="8">
                  <c:v>Body Size</c:v>
                </c:pt>
                <c:pt idx="9">
                  <c:v>Ageism</c:v>
                </c:pt>
                <c:pt idx="10">
                  <c:v>Religion</c:v>
                </c:pt>
                <c:pt idx="11">
                  <c:v>Unspecified</c:v>
                </c:pt>
              </c:strCache>
            </c:strRef>
          </c:cat>
          <c:val>
            <c:numRef>
              <c:f>Sheet1!$B$2:$B$13</c:f>
              <c:numCache>
                <c:formatCode>General</c:formatCode>
                <c:ptCount val="12"/>
                <c:pt idx="0">
                  <c:v>32</c:v>
                </c:pt>
                <c:pt idx="1">
                  <c:v>13</c:v>
                </c:pt>
                <c:pt idx="2">
                  <c:v>13</c:v>
                </c:pt>
                <c:pt idx="3">
                  <c:v>3</c:v>
                </c:pt>
                <c:pt idx="4">
                  <c:v>3</c:v>
                </c:pt>
                <c:pt idx="5">
                  <c:v>14</c:v>
                </c:pt>
                <c:pt idx="6">
                  <c:v>19</c:v>
                </c:pt>
                <c:pt idx="7">
                  <c:v>2</c:v>
                </c:pt>
                <c:pt idx="8">
                  <c:v>3</c:v>
                </c:pt>
                <c:pt idx="9">
                  <c:v>2</c:v>
                </c:pt>
                <c:pt idx="10">
                  <c:v>2</c:v>
                </c:pt>
                <c:pt idx="11">
                  <c:v>5</c:v>
                </c:pt>
              </c:numCache>
            </c:numRef>
          </c:val>
          <c:extLst>
            <c:ext xmlns:c16="http://schemas.microsoft.com/office/drawing/2014/chart" uri="{C3380CC4-5D6E-409C-BE32-E72D297353CC}">
              <c16:uniqueId val="{00000000-4A63-7744-B9E1-2749EE2FCC0F}"/>
            </c:ext>
          </c:extLst>
        </c:ser>
        <c:dLbls>
          <c:showLegendKey val="0"/>
          <c:showVal val="0"/>
          <c:showCatName val="0"/>
          <c:showSerName val="0"/>
          <c:showPercent val="0"/>
          <c:showBubbleSize val="0"/>
        </c:dLbls>
        <c:gapWidth val="219"/>
        <c:overlap val="-27"/>
        <c:axId val="1807951695"/>
        <c:axId val="1807953343"/>
      </c:barChart>
      <c:catAx>
        <c:axId val="180795169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807953343"/>
        <c:crosses val="autoZero"/>
        <c:auto val="1"/>
        <c:lblAlgn val="ctr"/>
        <c:lblOffset val="100"/>
        <c:noMultiLvlLbl val="0"/>
      </c:catAx>
      <c:valAx>
        <c:axId val="1807953343"/>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807951695"/>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3E3C4207-60D2-504A-8432-F78FB64821D2}" type="datetimeFigureOut">
              <a:rPr lang="en-US" smtClean="0"/>
              <a:t>12/11/22</a:t>
            </a:fld>
            <a:endParaRPr lang="en-US"/>
          </a:p>
        </p:txBody>
      </p:sp>
      <p:sp>
        <p:nvSpPr>
          <p:cNvPr id="5" name="Footer Placeholder 4"/>
          <p:cNvSpPr>
            <a:spLocks noGrp="1"/>
          </p:cNvSpPr>
          <p:nvPr>
            <p:ph type="ftr" sz="quarter" idx="11"/>
          </p:nvPr>
        </p:nvSpPr>
        <p:spPr>
          <a:xfrm>
            <a:off x="3962399" y="5870575"/>
            <a:ext cx="4893958" cy="377825"/>
          </a:xfrm>
        </p:spPr>
        <p:txBody>
          <a:bodyPr/>
          <a:lstStyle/>
          <a:p>
            <a:endParaRPr lang="en-US"/>
          </a:p>
        </p:txBody>
      </p:sp>
      <p:sp>
        <p:nvSpPr>
          <p:cNvPr id="6" name="Slide Number Placeholder 5"/>
          <p:cNvSpPr>
            <a:spLocks noGrp="1"/>
          </p:cNvSpPr>
          <p:nvPr>
            <p:ph type="sldNum" sz="quarter" idx="12"/>
          </p:nvPr>
        </p:nvSpPr>
        <p:spPr>
          <a:xfrm>
            <a:off x="10608958" y="5870575"/>
            <a:ext cx="551167" cy="377825"/>
          </a:xfrm>
        </p:spPr>
        <p:txBody>
          <a:bodyPr/>
          <a:lstStyle/>
          <a:p>
            <a:fld id="{64244F12-25C6-EB44-A70E-A1156248A808}" type="slidenum">
              <a:rPr lang="en-US" smtClean="0"/>
              <a:t>‹#›</a:t>
            </a:fld>
            <a:endParaRPr lang="en-US"/>
          </a:p>
        </p:txBody>
      </p:sp>
    </p:spTree>
    <p:extLst>
      <p:ext uri="{BB962C8B-B14F-4D97-AF65-F5344CB8AC3E}">
        <p14:creationId xmlns:p14="http://schemas.microsoft.com/office/powerpoint/2010/main" val="3419851563"/>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3E3C4207-60D2-504A-8432-F78FB64821D2}" type="datetimeFigureOut">
              <a:rPr lang="en-US" smtClean="0"/>
              <a:t>12/11/22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244F12-25C6-EB44-A70E-A1156248A808}" type="slidenum">
              <a:rPr lang="en-US" smtClean="0"/>
              <a:t>‹#›</a:t>
            </a:fld>
            <a:endParaRPr lang="en-US"/>
          </a:p>
        </p:txBody>
      </p:sp>
    </p:spTree>
    <p:extLst>
      <p:ext uri="{BB962C8B-B14F-4D97-AF65-F5344CB8AC3E}">
        <p14:creationId xmlns:p14="http://schemas.microsoft.com/office/powerpoint/2010/main" val="15396756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E3C4207-60D2-504A-8432-F78FB64821D2}" type="datetimeFigureOut">
              <a:rPr lang="en-US" smtClean="0"/>
              <a:t>12/11/22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244F12-25C6-EB44-A70E-A1156248A808}" type="slidenum">
              <a:rPr lang="en-US" smtClean="0"/>
              <a:t>‹#›</a:t>
            </a:fld>
            <a:endParaRPr lang="en-US"/>
          </a:p>
        </p:txBody>
      </p:sp>
    </p:spTree>
    <p:extLst>
      <p:ext uri="{BB962C8B-B14F-4D97-AF65-F5344CB8AC3E}">
        <p14:creationId xmlns:p14="http://schemas.microsoft.com/office/powerpoint/2010/main" val="9102046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2" name="TextBox 11"/>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3" name="TextBox 12"/>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E3C4207-60D2-504A-8432-F78FB64821D2}" type="datetimeFigureOut">
              <a:rPr lang="en-US" smtClean="0"/>
              <a:t>12/11/22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244F12-25C6-EB44-A70E-A1156248A808}" type="slidenum">
              <a:rPr lang="en-US" smtClean="0"/>
              <a:t>‹#›</a:t>
            </a:fld>
            <a:endParaRPr lang="en-US"/>
          </a:p>
        </p:txBody>
      </p:sp>
    </p:spTree>
    <p:extLst>
      <p:ext uri="{BB962C8B-B14F-4D97-AF65-F5344CB8AC3E}">
        <p14:creationId xmlns:p14="http://schemas.microsoft.com/office/powerpoint/2010/main" val="18458201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E3C4207-60D2-504A-8432-F78FB64821D2}" type="datetimeFigureOut">
              <a:rPr lang="en-US" smtClean="0"/>
              <a:t>12/11/22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244F12-25C6-EB44-A70E-A1156248A808}" type="slidenum">
              <a:rPr lang="en-US" smtClean="0"/>
              <a:t>‹#›</a:t>
            </a:fld>
            <a:endParaRPr lang="en-US"/>
          </a:p>
        </p:txBody>
      </p:sp>
    </p:spTree>
    <p:extLst>
      <p:ext uri="{BB962C8B-B14F-4D97-AF65-F5344CB8AC3E}">
        <p14:creationId xmlns:p14="http://schemas.microsoft.com/office/powerpoint/2010/main" val="108981008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E3C4207-60D2-504A-8432-F78FB64821D2}" type="datetimeFigureOut">
              <a:rPr lang="en-US" smtClean="0"/>
              <a:t>12/11/22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244F12-25C6-EB44-A70E-A1156248A808}" type="slidenum">
              <a:rPr lang="en-US" smtClean="0"/>
              <a:t>‹#›</a:t>
            </a:fld>
            <a:endParaRPr lang="en-US"/>
          </a:p>
        </p:txBody>
      </p:sp>
    </p:spTree>
    <p:extLst>
      <p:ext uri="{BB962C8B-B14F-4D97-AF65-F5344CB8AC3E}">
        <p14:creationId xmlns:p14="http://schemas.microsoft.com/office/powerpoint/2010/main" val="364402545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E3C4207-60D2-504A-8432-F78FB64821D2}" type="datetimeFigureOut">
              <a:rPr lang="en-US" smtClean="0"/>
              <a:t>12/11/22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244F12-25C6-EB44-A70E-A1156248A808}" type="slidenum">
              <a:rPr lang="en-US" smtClean="0"/>
              <a:t>‹#›</a:t>
            </a:fld>
            <a:endParaRPr lang="en-US"/>
          </a:p>
        </p:txBody>
      </p:sp>
    </p:spTree>
    <p:extLst>
      <p:ext uri="{BB962C8B-B14F-4D97-AF65-F5344CB8AC3E}">
        <p14:creationId xmlns:p14="http://schemas.microsoft.com/office/powerpoint/2010/main" val="2675195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8" name="Title 1"/>
          <p:cNvSpPr>
            <a:spLocks noGrp="1"/>
          </p:cNvSpPr>
          <p:nvPr>
            <p:ph type="title"/>
          </p:nvPr>
        </p:nvSpPr>
        <p:spPr>
          <a:xfrm>
            <a:off x="685801" y="609600"/>
            <a:ext cx="10131425" cy="1456267"/>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E3C4207-60D2-504A-8432-F78FB64821D2}" type="datetimeFigureOut">
              <a:rPr lang="en-US" smtClean="0"/>
              <a:t>12/11/22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244F12-25C6-EB44-A70E-A1156248A808}" type="slidenum">
              <a:rPr lang="en-US" smtClean="0"/>
              <a:t>‹#›</a:t>
            </a:fld>
            <a:endParaRPr lang="en-US"/>
          </a:p>
        </p:txBody>
      </p:sp>
    </p:spTree>
    <p:extLst>
      <p:ext uri="{BB962C8B-B14F-4D97-AF65-F5344CB8AC3E}">
        <p14:creationId xmlns:p14="http://schemas.microsoft.com/office/powerpoint/2010/main" val="108473126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E3C4207-60D2-504A-8432-F78FB64821D2}" type="datetimeFigureOut">
              <a:rPr lang="en-US" smtClean="0"/>
              <a:t>12/11/22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244F12-25C6-EB44-A70E-A1156248A808}" type="slidenum">
              <a:rPr lang="en-US" smtClean="0"/>
              <a:t>‹#›</a:t>
            </a:fld>
            <a:endParaRPr lang="en-US"/>
          </a:p>
        </p:txBody>
      </p:sp>
    </p:spTree>
    <p:extLst>
      <p:ext uri="{BB962C8B-B14F-4D97-AF65-F5344CB8AC3E}">
        <p14:creationId xmlns:p14="http://schemas.microsoft.com/office/powerpoint/2010/main" val="113413110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Basic Tex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dirty="0"/>
              <a:t>Click to edit Master title style</a:t>
            </a:r>
          </a:p>
        </p:txBody>
      </p:sp>
      <p:sp>
        <p:nvSpPr>
          <p:cNvPr id="7" name="Text Placeholder 6"/>
          <p:cNvSpPr>
            <a:spLocks noGrp="1"/>
          </p:cNvSpPr>
          <p:nvPr>
            <p:ph type="body" sz="quarter" idx="13"/>
          </p:nvPr>
        </p:nvSpPr>
        <p:spPr>
          <a:xfrm>
            <a:off x="711200" y="1828800"/>
            <a:ext cx="10871200" cy="3276600"/>
          </a:xfrm>
          <a:prstGeom prst="rect">
            <a:avLst/>
          </a:prstGeom>
        </p:spPr>
        <p:txBody>
          <a:bodyPr vert="horz"/>
          <a:lstStyle>
            <a:lvl1pPr>
              <a:buClr>
                <a:srgbClr val="D30000"/>
              </a:buClr>
              <a:defRPr/>
            </a:lvl1pPr>
            <a:lvl2pPr>
              <a:buClr>
                <a:srgbClr val="D30000"/>
              </a:buClr>
              <a:defRPr/>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2"/>
          <p:cNvSpPr>
            <a:spLocks noGrp="1"/>
          </p:cNvSpPr>
          <p:nvPr>
            <p:ph type="dt" sz="half" idx="14"/>
          </p:nvPr>
        </p:nvSpPr>
        <p:spPr>
          <a:xfrm>
            <a:off x="609600" y="6356351"/>
            <a:ext cx="2844800" cy="365125"/>
          </a:xfrm>
          <a:prstGeom prst="rect">
            <a:avLst/>
          </a:prstGeom>
        </p:spPr>
        <p:txBody>
          <a:bodyPr vert="horz" wrap="square" lIns="91440" tIns="45720" rIns="91440" bIns="45720" numCol="1" anchor="t" anchorCtr="0" compatLnSpc="1">
            <a:prstTxWarp prst="textNoShape">
              <a:avLst/>
            </a:prstTxWarp>
          </a:bodyPr>
          <a:lstStyle>
            <a:lvl1pPr>
              <a:defRPr>
                <a:latin typeface="Arial" charset="0"/>
                <a:ea typeface="+mn-ea"/>
              </a:defRPr>
            </a:lvl1pPr>
          </a:lstStyle>
          <a:p>
            <a:pPr>
              <a:defRPr/>
            </a:pPr>
            <a:endParaRPr lang="en-US" dirty="0"/>
          </a:p>
        </p:txBody>
      </p:sp>
      <p:sp>
        <p:nvSpPr>
          <p:cNvPr id="5" name="Footer Placeholder 3"/>
          <p:cNvSpPr>
            <a:spLocks noGrp="1"/>
          </p:cNvSpPr>
          <p:nvPr>
            <p:ph type="ftr" sz="quarter" idx="15"/>
          </p:nvPr>
        </p:nvSpPr>
        <p:spPr>
          <a:xfrm>
            <a:off x="4165600" y="6356351"/>
            <a:ext cx="3860800" cy="365125"/>
          </a:xfrm>
          <a:prstGeom prst="rect">
            <a:avLst/>
          </a:prstGeom>
        </p:spPr>
        <p:txBody>
          <a:bodyPr vert="horz" wrap="square" lIns="91440" tIns="45720" rIns="91440" bIns="45720" numCol="1" anchor="t" anchorCtr="0" compatLnSpc="1">
            <a:prstTxWarp prst="textNoShape">
              <a:avLst/>
            </a:prstTxWarp>
          </a:bodyPr>
          <a:lstStyle>
            <a:lvl1pPr>
              <a:defRPr>
                <a:latin typeface="Arial" charset="0"/>
                <a:ea typeface="+mn-ea"/>
              </a:defRPr>
            </a:lvl1pPr>
          </a:lstStyle>
          <a:p>
            <a:pPr>
              <a:defRPr/>
            </a:pPr>
            <a:endParaRPr lang="en-US" dirty="0"/>
          </a:p>
        </p:txBody>
      </p:sp>
      <p:sp>
        <p:nvSpPr>
          <p:cNvPr id="6" name="Slide Number Placeholder 4"/>
          <p:cNvSpPr>
            <a:spLocks noGrp="1"/>
          </p:cNvSpPr>
          <p:nvPr>
            <p:ph type="sldNum" sz="quarter" idx="16"/>
          </p:nvPr>
        </p:nvSpPr>
        <p:spPr>
          <a:xfrm>
            <a:off x="8737600" y="6356351"/>
            <a:ext cx="28448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2E1F6D2E-FECF-4EB0-BBA0-3793205F7B13}" type="slidenum">
              <a:rPr lang="en-US"/>
              <a:pPr/>
              <a:t>‹#›</a:t>
            </a:fld>
            <a:endParaRPr lang="en-US" dirty="0"/>
          </a:p>
        </p:txBody>
      </p:sp>
    </p:spTree>
    <p:extLst>
      <p:ext uri="{BB962C8B-B14F-4D97-AF65-F5344CB8AC3E}">
        <p14:creationId xmlns:p14="http://schemas.microsoft.com/office/powerpoint/2010/main" val="2115861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E3C4207-60D2-504A-8432-F78FB64821D2}" type="datetimeFigureOut">
              <a:rPr lang="en-US" smtClean="0"/>
              <a:t>12/11/22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244F12-25C6-EB44-A70E-A1156248A808}" type="slidenum">
              <a:rPr lang="en-US" smtClean="0"/>
              <a:t>‹#›</a:t>
            </a:fld>
            <a:endParaRPr lang="en-US"/>
          </a:p>
        </p:txBody>
      </p:sp>
    </p:spTree>
    <p:extLst>
      <p:ext uri="{BB962C8B-B14F-4D97-AF65-F5344CB8AC3E}">
        <p14:creationId xmlns:p14="http://schemas.microsoft.com/office/powerpoint/2010/main" val="2330587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a:t>Click to edit Master title style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E3C4207-60D2-504A-8432-F78FB64821D2}" type="datetimeFigureOut">
              <a:rPr lang="en-US" smtClean="0"/>
              <a:t>12/11/22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244F12-25C6-EB44-A70E-A1156248A808}" type="slidenum">
              <a:rPr lang="en-US" smtClean="0"/>
              <a:t>‹#›</a:t>
            </a:fld>
            <a:endParaRPr lang="en-US"/>
          </a:p>
        </p:txBody>
      </p:sp>
    </p:spTree>
    <p:extLst>
      <p:ext uri="{BB962C8B-B14F-4D97-AF65-F5344CB8AC3E}">
        <p14:creationId xmlns:p14="http://schemas.microsoft.com/office/powerpoint/2010/main" val="12900073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E3C4207-60D2-504A-8432-F78FB64821D2}" type="datetimeFigureOut">
              <a:rPr lang="en-US" smtClean="0"/>
              <a:t>12/11/22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244F12-25C6-EB44-A70E-A1156248A808}" type="slidenum">
              <a:rPr lang="en-US" smtClean="0"/>
              <a:t>‹#›</a:t>
            </a:fld>
            <a:endParaRPr lang="en-US"/>
          </a:p>
        </p:txBody>
      </p:sp>
    </p:spTree>
    <p:extLst>
      <p:ext uri="{BB962C8B-B14F-4D97-AF65-F5344CB8AC3E}">
        <p14:creationId xmlns:p14="http://schemas.microsoft.com/office/powerpoint/2010/main" val="42396272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E3C4207-60D2-504A-8432-F78FB64821D2}" type="datetimeFigureOut">
              <a:rPr lang="en-US" smtClean="0"/>
              <a:t>12/11/22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4244F12-25C6-EB44-A70E-A1156248A808}" type="slidenum">
              <a:rPr lang="en-US" smtClean="0"/>
              <a:t>‹#›</a:t>
            </a:fld>
            <a:endParaRPr lang="en-US"/>
          </a:p>
        </p:txBody>
      </p:sp>
    </p:spTree>
    <p:extLst>
      <p:ext uri="{BB962C8B-B14F-4D97-AF65-F5344CB8AC3E}">
        <p14:creationId xmlns:p14="http://schemas.microsoft.com/office/powerpoint/2010/main" val="3973968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E3C4207-60D2-504A-8432-F78FB64821D2}" type="datetimeFigureOut">
              <a:rPr lang="en-US" smtClean="0"/>
              <a:t>12/11/22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4244F12-25C6-EB44-A70E-A1156248A808}" type="slidenum">
              <a:rPr lang="en-US" smtClean="0"/>
              <a:t>‹#›</a:t>
            </a:fld>
            <a:endParaRPr lang="en-US"/>
          </a:p>
        </p:txBody>
      </p:sp>
    </p:spTree>
    <p:extLst>
      <p:ext uri="{BB962C8B-B14F-4D97-AF65-F5344CB8AC3E}">
        <p14:creationId xmlns:p14="http://schemas.microsoft.com/office/powerpoint/2010/main" val="39976376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3E3C4207-60D2-504A-8432-F78FB64821D2}" type="datetimeFigureOut">
              <a:rPr lang="en-US" smtClean="0"/>
              <a:t>12/11/22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4244F12-25C6-EB44-A70E-A1156248A808}" type="slidenum">
              <a:rPr lang="en-US" smtClean="0"/>
              <a:t>‹#›</a:t>
            </a:fld>
            <a:endParaRPr lang="en-US"/>
          </a:p>
        </p:txBody>
      </p:sp>
    </p:spTree>
    <p:extLst>
      <p:ext uri="{BB962C8B-B14F-4D97-AF65-F5344CB8AC3E}">
        <p14:creationId xmlns:p14="http://schemas.microsoft.com/office/powerpoint/2010/main" val="283954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3E3C4207-60D2-504A-8432-F78FB64821D2}" type="datetimeFigureOut">
              <a:rPr lang="en-US" smtClean="0"/>
              <a:t>12/11/22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244F12-25C6-EB44-A70E-A1156248A808}" type="slidenum">
              <a:rPr lang="en-US" smtClean="0"/>
              <a:t>‹#›</a:t>
            </a:fld>
            <a:endParaRPr lang="en-US"/>
          </a:p>
        </p:txBody>
      </p:sp>
    </p:spTree>
    <p:extLst>
      <p:ext uri="{BB962C8B-B14F-4D97-AF65-F5344CB8AC3E}">
        <p14:creationId xmlns:p14="http://schemas.microsoft.com/office/powerpoint/2010/main" val="40174143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3E3C4207-60D2-504A-8432-F78FB64821D2}" type="datetimeFigureOut">
              <a:rPr lang="en-US" smtClean="0"/>
              <a:t>12/11/22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244F12-25C6-EB44-A70E-A1156248A808}" type="slidenum">
              <a:rPr lang="en-US" smtClean="0"/>
              <a:t>‹#›</a:t>
            </a:fld>
            <a:endParaRPr lang="en-US"/>
          </a:p>
        </p:txBody>
      </p:sp>
    </p:spTree>
    <p:extLst>
      <p:ext uri="{BB962C8B-B14F-4D97-AF65-F5344CB8AC3E}">
        <p14:creationId xmlns:p14="http://schemas.microsoft.com/office/powerpoint/2010/main" val="28176845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3E3C4207-60D2-504A-8432-F78FB64821D2}" type="datetimeFigureOut">
              <a:rPr lang="en-US" smtClean="0"/>
              <a:t>12/11/22</a:t>
            </a:fld>
            <a:endParaRPr lang="en-US"/>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64244F12-25C6-EB44-A70E-A1156248A808}" type="slidenum">
              <a:rPr lang="en-US" smtClean="0"/>
              <a:t>‹#›</a:t>
            </a:fld>
            <a:endParaRPr lang="en-US"/>
          </a:p>
        </p:txBody>
      </p:sp>
    </p:spTree>
    <p:extLst>
      <p:ext uri="{BB962C8B-B14F-4D97-AF65-F5344CB8AC3E}">
        <p14:creationId xmlns:p14="http://schemas.microsoft.com/office/powerpoint/2010/main" val="2940099813"/>
      </p:ext>
    </p:extLst>
  </p:cSld>
  <p:clrMap bg1="dk1" tx1="lt1" bg2="dk2" tx2="lt2" accent1="accent1" accent2="accent2" accent3="accent3" accent4="accent4" accent5="accent5" accent6="accent6" hlink="hlink" folHlink="folHlink"/>
  <p:sldLayoutIdLst>
    <p:sldLayoutId id="2147483763"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 id="2147483773" r:id="rId11"/>
    <p:sldLayoutId id="2147483774" r:id="rId12"/>
    <p:sldLayoutId id="2147483775" r:id="rId13"/>
    <p:sldLayoutId id="2147483776" r:id="rId14"/>
    <p:sldLayoutId id="2147483777" r:id="rId15"/>
    <p:sldLayoutId id="2147483778" r:id="rId16"/>
    <p:sldLayoutId id="2147483779" r:id="rId17"/>
    <p:sldLayoutId id="2147483780" r:id="rId18"/>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898339-91B7-6448-95B5-B8C6B0A17F49}"/>
              </a:ext>
            </a:extLst>
          </p:cNvPr>
          <p:cNvSpPr>
            <a:spLocks noGrp="1"/>
          </p:cNvSpPr>
          <p:nvPr>
            <p:ph type="ctrTitle"/>
          </p:nvPr>
        </p:nvSpPr>
        <p:spPr/>
        <p:txBody>
          <a:bodyPr/>
          <a:lstStyle/>
          <a:p>
            <a:r>
              <a:rPr lang="en-US" dirty="0"/>
              <a:t>Yearly EGP Review</a:t>
            </a:r>
          </a:p>
        </p:txBody>
      </p:sp>
      <p:sp>
        <p:nvSpPr>
          <p:cNvPr id="3" name="Subtitle 2">
            <a:extLst>
              <a:ext uri="{FF2B5EF4-FFF2-40B4-BE49-F238E27FC236}">
                <a16:creationId xmlns:a16="http://schemas.microsoft.com/office/drawing/2014/main" id="{0282D7FB-E77A-5B4E-8055-E454E736953C}"/>
              </a:ext>
            </a:extLst>
          </p:cNvPr>
          <p:cNvSpPr>
            <a:spLocks noGrp="1"/>
          </p:cNvSpPr>
          <p:nvPr>
            <p:ph type="subTitle" idx="1"/>
          </p:nvPr>
        </p:nvSpPr>
        <p:spPr>
          <a:xfrm>
            <a:off x="3647089" y="4385731"/>
            <a:ext cx="7197726" cy="1405467"/>
          </a:xfrm>
        </p:spPr>
        <p:txBody>
          <a:bodyPr/>
          <a:lstStyle/>
          <a:p>
            <a:r>
              <a:rPr lang="en-US" dirty="0"/>
              <a:t>December 2022</a:t>
            </a:r>
          </a:p>
        </p:txBody>
      </p:sp>
    </p:spTree>
    <p:extLst>
      <p:ext uri="{BB962C8B-B14F-4D97-AF65-F5344CB8AC3E}">
        <p14:creationId xmlns:p14="http://schemas.microsoft.com/office/powerpoint/2010/main" val="41000972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8913BB-996B-E44B-BA72-5778CA5D9D09}"/>
              </a:ext>
            </a:extLst>
          </p:cNvPr>
          <p:cNvSpPr>
            <a:spLocks noGrp="1"/>
          </p:cNvSpPr>
          <p:nvPr>
            <p:ph type="title"/>
          </p:nvPr>
        </p:nvSpPr>
        <p:spPr/>
        <p:txBody>
          <a:bodyPr/>
          <a:lstStyle/>
          <a:p>
            <a:r>
              <a:rPr lang="en-US" dirty="0"/>
              <a:t>Bias and Conflict Interest</a:t>
            </a:r>
          </a:p>
        </p:txBody>
      </p:sp>
      <p:sp>
        <p:nvSpPr>
          <p:cNvPr id="3" name="Content Placeholder 2">
            <a:extLst>
              <a:ext uri="{FF2B5EF4-FFF2-40B4-BE49-F238E27FC236}">
                <a16:creationId xmlns:a16="http://schemas.microsoft.com/office/drawing/2014/main" id="{6E04BE0D-455A-FE40-B605-3D5F90E7E5C2}"/>
              </a:ext>
            </a:extLst>
          </p:cNvPr>
          <p:cNvSpPr>
            <a:spLocks noGrp="1"/>
          </p:cNvSpPr>
          <p:nvPr>
            <p:ph idx="1"/>
          </p:nvPr>
        </p:nvSpPr>
        <p:spPr/>
        <p:txBody>
          <a:bodyPr/>
          <a:lstStyle/>
          <a:p>
            <a:pPr marL="0" indent="0">
              <a:buNone/>
            </a:pPr>
            <a:r>
              <a:rPr lang="en-US" dirty="0"/>
              <a:t>• Types of conflicts/bias:</a:t>
            </a:r>
          </a:p>
          <a:p>
            <a:pPr marL="0" indent="0">
              <a:buNone/>
            </a:pPr>
            <a:r>
              <a:rPr lang="en-US" dirty="0"/>
              <a:t> – Wearing too many hats in the process </a:t>
            </a:r>
          </a:p>
          <a:p>
            <a:pPr marL="0" indent="0">
              <a:buNone/>
            </a:pPr>
            <a:r>
              <a:rPr lang="en-US" dirty="0"/>
              <a:t>– Legal counsel as investigator or Decision-maker/Chair</a:t>
            </a:r>
          </a:p>
          <a:p>
            <a:pPr marL="0" indent="0">
              <a:buNone/>
            </a:pPr>
            <a:r>
              <a:rPr lang="en-US" dirty="0"/>
              <a:t> – Decision-maker/Chair who is not impartial</a:t>
            </a:r>
          </a:p>
          <a:p>
            <a:pPr marL="0" indent="0">
              <a:buNone/>
            </a:pPr>
            <a:r>
              <a:rPr lang="en-US" dirty="0"/>
              <a:t> – Biased training materials; reliance on sex stereotypes </a:t>
            </a:r>
          </a:p>
          <a:p>
            <a:pPr marL="0" indent="0">
              <a:buNone/>
            </a:pPr>
            <a:r>
              <a:rPr lang="en-US" dirty="0"/>
              <a:t>• Simply knowing a student or an employee is typically not sufficient to create a conflict of interest if objectivity not compromised. </a:t>
            </a:r>
          </a:p>
          <a:p>
            <a:pPr marL="0" indent="0">
              <a:buNone/>
            </a:pPr>
            <a:r>
              <a:rPr lang="en-US" dirty="0"/>
              <a:t>• Also, having disciplined a student or employee previously is often not enough to create a conflict of interest.																		</a:t>
            </a:r>
            <a:r>
              <a:rPr lang="en-US" sz="800" dirty="0"/>
              <a:t>Copyright ATIXA</a:t>
            </a:r>
          </a:p>
        </p:txBody>
      </p:sp>
    </p:spTree>
    <p:extLst>
      <p:ext uri="{BB962C8B-B14F-4D97-AF65-F5344CB8AC3E}">
        <p14:creationId xmlns:p14="http://schemas.microsoft.com/office/powerpoint/2010/main" val="36264616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4D16EE-1820-8B42-A5C5-6867E3300C9F}"/>
              </a:ext>
            </a:extLst>
          </p:cNvPr>
          <p:cNvSpPr>
            <a:spLocks noGrp="1"/>
          </p:cNvSpPr>
          <p:nvPr>
            <p:ph type="title"/>
          </p:nvPr>
        </p:nvSpPr>
        <p:spPr/>
        <p:txBody>
          <a:bodyPr/>
          <a:lstStyle/>
          <a:p>
            <a:r>
              <a:rPr lang="en-US" dirty="0"/>
              <a:t>Recusal</a:t>
            </a:r>
          </a:p>
        </p:txBody>
      </p:sp>
      <p:sp>
        <p:nvSpPr>
          <p:cNvPr id="3" name="Content Placeholder 2">
            <a:extLst>
              <a:ext uri="{FF2B5EF4-FFF2-40B4-BE49-F238E27FC236}">
                <a16:creationId xmlns:a16="http://schemas.microsoft.com/office/drawing/2014/main" id="{0C3A30E6-9667-5845-A4BA-504E5D0B27B4}"/>
              </a:ext>
            </a:extLst>
          </p:cNvPr>
          <p:cNvSpPr>
            <a:spLocks noGrp="1"/>
          </p:cNvSpPr>
          <p:nvPr>
            <p:ph idx="1"/>
          </p:nvPr>
        </p:nvSpPr>
        <p:spPr/>
        <p:txBody>
          <a:bodyPr/>
          <a:lstStyle/>
          <a:p>
            <a:r>
              <a:rPr lang="en-US" dirty="0">
                <a:latin typeface="Arial" panose="020B0604020202020204" pitchFamily="34" charset="0"/>
                <a:cs typeface="Arial" panose="020B0604020202020204" pitchFamily="34" charset="0"/>
              </a:rPr>
              <a:t>Decision-makers/Chairs may determine that they need to recuse themselves from hearing a 	particular case or a party might seek a Decision-maker’s/Chair’s recusal.</a:t>
            </a:r>
          </a:p>
          <a:p>
            <a:pPr marL="0" indent="0">
              <a:buNone/>
            </a:pPr>
            <a:r>
              <a:rPr lang="en-US" dirty="0">
                <a:latin typeface="Arial" panose="020B0604020202020204" pitchFamily="34" charset="0"/>
                <a:cs typeface="Arial" panose="020B0604020202020204" pitchFamily="34" charset="0"/>
              </a:rPr>
              <a:t> • This is why having an alternate Decision-maker/Chair identified and trained is always wise</a:t>
            </a:r>
          </a:p>
          <a:p>
            <a:pPr marL="0" indent="0">
              <a:buNone/>
            </a:pPr>
            <a:r>
              <a:rPr lang="en-US" dirty="0">
                <a:latin typeface="Arial" panose="020B0604020202020204" pitchFamily="34" charset="0"/>
                <a:cs typeface="Arial" panose="020B0604020202020204" pitchFamily="34" charset="0"/>
              </a:rPr>
              <a:t> • • Typically the Title IX Coordinator determines whether or not to honor the request.</a:t>
            </a:r>
          </a:p>
          <a:p>
            <a:pPr marL="0" indent="0">
              <a:buNone/>
            </a:pPr>
            <a:r>
              <a:rPr lang="en-US" dirty="0">
                <a:latin typeface="Arial" panose="020B0604020202020204" pitchFamily="34" charset="0"/>
                <a:cs typeface="Arial" panose="020B0604020202020204" pitchFamily="34" charset="0"/>
              </a:rPr>
              <a:t> • If you yourself discern that you are not able to hear a case impartially, please let your Angela Fleischer  know immediately</a:t>
            </a:r>
          </a:p>
          <a:p>
            <a:pPr marL="0" indent="0">
              <a:buNone/>
            </a:pPr>
            <a:endParaRPr lang="en-US" sz="800" dirty="0"/>
          </a:p>
          <a:p>
            <a:pPr marL="0" indent="0">
              <a:buNone/>
            </a:pPr>
            <a:r>
              <a:rPr lang="en-US" sz="800" dirty="0"/>
              <a:t>																				 COPYRIGHT ATIXA</a:t>
            </a:r>
          </a:p>
        </p:txBody>
      </p:sp>
    </p:spTree>
    <p:extLst>
      <p:ext uri="{BB962C8B-B14F-4D97-AF65-F5344CB8AC3E}">
        <p14:creationId xmlns:p14="http://schemas.microsoft.com/office/powerpoint/2010/main" val="11201202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B94A0C-3F56-BF49-916E-9067CDC50A9F}"/>
              </a:ext>
            </a:extLst>
          </p:cNvPr>
          <p:cNvSpPr>
            <a:spLocks noGrp="1"/>
          </p:cNvSpPr>
          <p:nvPr>
            <p:ph type="title"/>
          </p:nvPr>
        </p:nvSpPr>
        <p:spPr/>
        <p:txBody>
          <a:bodyPr/>
          <a:lstStyle/>
          <a:p>
            <a:r>
              <a:rPr lang="en-US" dirty="0"/>
              <a:t>Process before gets to Hearing</a:t>
            </a:r>
          </a:p>
        </p:txBody>
      </p:sp>
      <p:sp>
        <p:nvSpPr>
          <p:cNvPr id="3" name="Content Placeholder 2">
            <a:extLst>
              <a:ext uri="{FF2B5EF4-FFF2-40B4-BE49-F238E27FC236}">
                <a16:creationId xmlns:a16="http://schemas.microsoft.com/office/drawing/2014/main" id="{9F5545E6-2317-2A45-AFD1-886710219CD0}"/>
              </a:ext>
            </a:extLst>
          </p:cNvPr>
          <p:cNvSpPr>
            <a:spLocks noGrp="1"/>
          </p:cNvSpPr>
          <p:nvPr>
            <p:ph idx="1"/>
          </p:nvPr>
        </p:nvSpPr>
        <p:spPr>
          <a:xfrm>
            <a:off x="4893732" y="2065867"/>
            <a:ext cx="6460067" cy="4473478"/>
          </a:xfrm>
        </p:spPr>
        <p:txBody>
          <a:bodyPr>
            <a:normAutofit fontScale="77500" lnSpcReduction="20000"/>
          </a:bodyPr>
          <a:lstStyle/>
          <a:p>
            <a:r>
              <a:rPr lang="en-US" dirty="0"/>
              <a:t>Complaint comes forward</a:t>
            </a:r>
          </a:p>
          <a:p>
            <a:r>
              <a:rPr lang="en-US" dirty="0"/>
              <a:t>Complainant is given options regarding reporting, accommodations, resources</a:t>
            </a:r>
          </a:p>
          <a:p>
            <a:r>
              <a:rPr lang="en-US" dirty="0"/>
              <a:t>Complainant makes formal complaint</a:t>
            </a:r>
          </a:p>
          <a:p>
            <a:r>
              <a:rPr lang="en-US" dirty="0"/>
              <a:t>Complaint is reviewed for possible policy violation</a:t>
            </a:r>
          </a:p>
          <a:p>
            <a:r>
              <a:rPr lang="en-US" dirty="0"/>
              <a:t>Respondent is notified and interim measures are put in place</a:t>
            </a:r>
          </a:p>
          <a:p>
            <a:r>
              <a:rPr lang="en-US" dirty="0"/>
              <a:t>There is an opportunity to appeal interim measures</a:t>
            </a:r>
          </a:p>
          <a:p>
            <a:r>
              <a:rPr lang="en-US" dirty="0"/>
              <a:t>Respondent gives statement</a:t>
            </a:r>
          </a:p>
          <a:p>
            <a:r>
              <a:rPr lang="en-US" dirty="0"/>
              <a:t>Both complainant and respondent are asked for witnesses, supporting documentation, texts, emails, social media etc. </a:t>
            </a:r>
          </a:p>
          <a:p>
            <a:r>
              <a:rPr lang="en-US" dirty="0"/>
              <a:t>All material is reviewed. Is there still the possibility of a violation? </a:t>
            </a:r>
          </a:p>
          <a:p>
            <a:r>
              <a:rPr lang="en-US" dirty="0"/>
              <a:t>Resolved administratively if possible (except with Title IX and employees)</a:t>
            </a:r>
          </a:p>
          <a:p>
            <a:r>
              <a:rPr lang="en-US" dirty="0"/>
              <a:t>Both parties are notified of hearing</a:t>
            </a:r>
          </a:p>
          <a:p>
            <a:r>
              <a:rPr lang="en-US" dirty="0"/>
              <a:t>2 10 day review periods prior to hearing</a:t>
            </a:r>
          </a:p>
          <a:p>
            <a:r>
              <a:rPr lang="en-US" dirty="0"/>
              <a:t>Hearing takes places, outcome, both parties can appeal</a:t>
            </a:r>
          </a:p>
          <a:p>
            <a:endParaRPr lang="en-US" dirty="0"/>
          </a:p>
          <a:p>
            <a:endParaRPr lang="en-US" dirty="0"/>
          </a:p>
        </p:txBody>
      </p:sp>
    </p:spTree>
    <p:extLst>
      <p:ext uri="{BB962C8B-B14F-4D97-AF65-F5344CB8AC3E}">
        <p14:creationId xmlns:p14="http://schemas.microsoft.com/office/powerpoint/2010/main" val="13948506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000" y="253683"/>
            <a:ext cx="7970632" cy="1182144"/>
          </a:xfrm>
        </p:spPr>
        <p:txBody>
          <a:bodyPr>
            <a:noAutofit/>
          </a:bodyPr>
          <a:lstStyle/>
          <a:p>
            <a:pPr marL="54864" algn="ctr">
              <a:defRPr/>
            </a:pPr>
            <a:r>
              <a:rPr lang="en-US" sz="3200" dirty="0"/>
              <a:t>The Hearing</a:t>
            </a:r>
          </a:p>
        </p:txBody>
      </p:sp>
      <p:sp>
        <p:nvSpPr>
          <p:cNvPr id="18433" name="Rectangle 1"/>
          <p:cNvSpPr>
            <a:spLocks noGrp="1" noChangeArrowheads="1"/>
          </p:cNvSpPr>
          <p:nvPr>
            <p:ph idx="1"/>
          </p:nvPr>
        </p:nvSpPr>
        <p:spPr bwMode="auto">
          <a:xfrm>
            <a:off x="5452533" y="1383103"/>
            <a:ext cx="5806271" cy="5068054"/>
          </a:xfrm>
          <a:prstGeom prst="rect">
            <a:avLst/>
          </a:prstGeom>
          <a:noFill/>
          <a:ln w="9525">
            <a:noFill/>
            <a:miter lim="800000"/>
            <a:headEnd/>
            <a:tailEnd/>
          </a:ln>
          <a:effectLst/>
        </p:spPr>
        <p:txBody>
          <a:bodyPr vert="horz" wrap="square" lIns="91440" tIns="45720" rIns="91440" bIns="45720" numCol="1" rtlCol="0" anchor="ctr" anchorCtr="0" compatLnSpc="1">
            <a:prstTxWarp prst="textNoShape">
              <a:avLst/>
            </a:prstTxWarp>
            <a:spAutoFit/>
          </a:bodyPr>
          <a:lstStyle/>
          <a:p>
            <a:pPr marL="530225" lvl="2" indent="0">
              <a:buNone/>
            </a:pPr>
            <a:endParaRPr lang="en-US" sz="2400" dirty="0">
              <a:latin typeface="Arial" pitchFamily="34" charset="0"/>
              <a:cs typeface="Arial" pitchFamily="34" charset="0"/>
            </a:endParaRPr>
          </a:p>
          <a:p>
            <a:r>
              <a:rPr lang="en-US" sz="1800" dirty="0"/>
              <a:t>Written notice of allegations in sufficient detail</a:t>
            </a:r>
          </a:p>
          <a:p>
            <a:r>
              <a:rPr lang="en-US" sz="1800" dirty="0"/>
              <a:t>Opportunity to respond, with time, date, and location</a:t>
            </a:r>
          </a:p>
          <a:p>
            <a:r>
              <a:rPr lang="en-US" sz="1800" dirty="0"/>
              <a:t>Access to the investigative materials ahead of the hearing</a:t>
            </a:r>
          </a:p>
          <a:p>
            <a:r>
              <a:rPr lang="en-US" dirty="0"/>
              <a:t>Right to cross examination (in Title IX)-no longer  a requirement!</a:t>
            </a:r>
            <a:endParaRPr lang="en-US" sz="1800" dirty="0"/>
          </a:p>
          <a:p>
            <a:r>
              <a:rPr lang="en-US" sz="1800" dirty="0"/>
              <a:t>A timely decision</a:t>
            </a:r>
          </a:p>
          <a:p>
            <a:r>
              <a:rPr lang="en-US" sz="1800" dirty="0"/>
              <a:t>The right to appeal</a:t>
            </a:r>
          </a:p>
          <a:p>
            <a:endParaRPr lang="en-US" sz="1800" dirty="0"/>
          </a:p>
          <a:p>
            <a:pPr marL="109728" indent="0">
              <a:buNone/>
            </a:pPr>
            <a:endParaRPr lang="en-US" sz="1800" dirty="0"/>
          </a:p>
          <a:p>
            <a:pPr marL="0" indent="0">
              <a:buNone/>
            </a:pPr>
            <a:endParaRPr lang="en-US" sz="1800" dirty="0"/>
          </a:p>
          <a:p>
            <a:pPr marL="0" indent="0">
              <a:buNone/>
            </a:pPr>
            <a:r>
              <a:rPr lang="en-US" sz="1800" dirty="0"/>
              <a:t>	</a:t>
            </a:r>
            <a:endParaRPr lang="en-US" sz="1800" dirty="0">
              <a:latin typeface="Arial" pitchFamily="34" charset="0"/>
              <a:cs typeface="Arial" pitchFamily="34" charset="0"/>
            </a:endParaRPr>
          </a:p>
        </p:txBody>
      </p:sp>
      <p:sp>
        <p:nvSpPr>
          <p:cNvPr id="4" name="TextBox 3">
            <a:extLst>
              <a:ext uri="{FF2B5EF4-FFF2-40B4-BE49-F238E27FC236}">
                <a16:creationId xmlns:a16="http://schemas.microsoft.com/office/drawing/2014/main" id="{41F8CD83-AB07-A34E-BB84-2E945B438AF3}"/>
              </a:ext>
            </a:extLst>
          </p:cNvPr>
          <p:cNvSpPr txBox="1"/>
          <p:nvPr/>
        </p:nvSpPr>
        <p:spPr>
          <a:xfrm>
            <a:off x="914400" y="3048000"/>
            <a:ext cx="3285067" cy="923330"/>
          </a:xfrm>
          <a:prstGeom prst="rect">
            <a:avLst/>
          </a:prstGeom>
          <a:noFill/>
        </p:spPr>
        <p:txBody>
          <a:bodyPr wrap="square" rtlCol="0">
            <a:spAutoFit/>
          </a:bodyPr>
          <a:lstStyle/>
          <a:p>
            <a:r>
              <a:rPr lang="en-US" b="1" dirty="0"/>
              <a:t>Rights of the Respondent (Due Process):</a:t>
            </a:r>
          </a:p>
          <a:p>
            <a:endParaRPr lang="en-US" dirty="0"/>
          </a:p>
        </p:txBody>
      </p:sp>
    </p:spTree>
    <p:extLst>
      <p:ext uri="{BB962C8B-B14F-4D97-AF65-F5344CB8AC3E}">
        <p14:creationId xmlns:p14="http://schemas.microsoft.com/office/powerpoint/2010/main" val="438225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8433">
                                            <p:txEl>
                                              <p:pRg st="1" end="1"/>
                                            </p:txEl>
                                          </p:spTgt>
                                        </p:tgtEl>
                                        <p:attrNameLst>
                                          <p:attrName>style.visibility</p:attrName>
                                        </p:attrNameLst>
                                      </p:cBhvr>
                                      <p:to>
                                        <p:strVal val="visible"/>
                                      </p:to>
                                    </p:set>
                                    <p:animEffect transition="in" filter="blinds(horizontal)">
                                      <p:cBhvr>
                                        <p:cTn id="7" dur="500"/>
                                        <p:tgtEl>
                                          <p:spTgt spid="1843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8433">
                                            <p:txEl>
                                              <p:pRg st="2" end="2"/>
                                            </p:txEl>
                                          </p:spTgt>
                                        </p:tgtEl>
                                        <p:attrNameLst>
                                          <p:attrName>style.visibility</p:attrName>
                                        </p:attrNameLst>
                                      </p:cBhvr>
                                      <p:to>
                                        <p:strVal val="visible"/>
                                      </p:to>
                                    </p:set>
                                    <p:animEffect transition="in" filter="blinds(horizontal)">
                                      <p:cBhvr>
                                        <p:cTn id="12" dur="500"/>
                                        <p:tgtEl>
                                          <p:spTgt spid="1843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8433">
                                            <p:txEl>
                                              <p:pRg st="3" end="3"/>
                                            </p:txEl>
                                          </p:spTgt>
                                        </p:tgtEl>
                                        <p:attrNameLst>
                                          <p:attrName>style.visibility</p:attrName>
                                        </p:attrNameLst>
                                      </p:cBhvr>
                                      <p:to>
                                        <p:strVal val="visible"/>
                                      </p:to>
                                    </p:set>
                                    <p:animEffect transition="in" filter="blinds(horizontal)">
                                      <p:cBhvr>
                                        <p:cTn id="17" dur="500"/>
                                        <p:tgtEl>
                                          <p:spTgt spid="1843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18433">
                                            <p:txEl>
                                              <p:pRg st="4" end="4"/>
                                            </p:txEl>
                                          </p:spTgt>
                                        </p:tgtEl>
                                        <p:attrNameLst>
                                          <p:attrName>style.visibility</p:attrName>
                                        </p:attrNameLst>
                                      </p:cBhvr>
                                      <p:to>
                                        <p:strVal val="visible"/>
                                      </p:to>
                                    </p:set>
                                    <p:animEffect transition="in" filter="blinds(horizontal)">
                                      <p:cBhvr>
                                        <p:cTn id="22" dur="500"/>
                                        <p:tgtEl>
                                          <p:spTgt spid="1843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18433">
                                            <p:txEl>
                                              <p:pRg st="5" end="5"/>
                                            </p:txEl>
                                          </p:spTgt>
                                        </p:tgtEl>
                                        <p:attrNameLst>
                                          <p:attrName>style.visibility</p:attrName>
                                        </p:attrNameLst>
                                      </p:cBhvr>
                                      <p:to>
                                        <p:strVal val="visible"/>
                                      </p:to>
                                    </p:set>
                                    <p:animEffect transition="in" filter="blinds(horizontal)">
                                      <p:cBhvr>
                                        <p:cTn id="27" dur="500"/>
                                        <p:tgtEl>
                                          <p:spTgt spid="1843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18433">
                                            <p:txEl>
                                              <p:pRg st="6" end="6"/>
                                            </p:txEl>
                                          </p:spTgt>
                                        </p:tgtEl>
                                        <p:attrNameLst>
                                          <p:attrName>style.visibility</p:attrName>
                                        </p:attrNameLst>
                                      </p:cBhvr>
                                      <p:to>
                                        <p:strVal val="visible"/>
                                      </p:to>
                                    </p:set>
                                    <p:animEffect transition="in" filter="blinds(horizontal)">
                                      <p:cBhvr>
                                        <p:cTn id="32" dur="500"/>
                                        <p:tgtEl>
                                          <p:spTgt spid="1843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000" y="253683"/>
            <a:ext cx="7970632" cy="1182144"/>
          </a:xfrm>
        </p:spPr>
        <p:txBody>
          <a:bodyPr>
            <a:noAutofit/>
          </a:bodyPr>
          <a:lstStyle/>
          <a:p>
            <a:pPr marL="54864" algn="ctr">
              <a:defRPr/>
            </a:pPr>
            <a:r>
              <a:rPr lang="en-US" sz="3200" dirty="0"/>
              <a:t>The Hearing</a:t>
            </a:r>
          </a:p>
        </p:txBody>
      </p:sp>
      <p:sp>
        <p:nvSpPr>
          <p:cNvPr id="18433" name="Rectangle 1"/>
          <p:cNvSpPr>
            <a:spLocks noGrp="1" noChangeArrowheads="1"/>
          </p:cNvSpPr>
          <p:nvPr>
            <p:ph idx="1"/>
          </p:nvPr>
        </p:nvSpPr>
        <p:spPr bwMode="auto">
          <a:xfrm>
            <a:off x="4690532" y="1118235"/>
            <a:ext cx="6959601" cy="4514056"/>
          </a:xfrm>
          <a:prstGeom prst="rect">
            <a:avLst/>
          </a:prstGeom>
          <a:noFill/>
          <a:ln w="9525">
            <a:noFill/>
            <a:miter lim="800000"/>
            <a:headEnd/>
            <a:tailEnd/>
          </a:ln>
          <a:effectLst/>
        </p:spPr>
        <p:txBody>
          <a:bodyPr vert="horz" wrap="square" lIns="91440" tIns="45720" rIns="91440" bIns="45720" numCol="1" rtlCol="0" anchor="ctr" anchorCtr="0" compatLnSpc="1">
            <a:prstTxWarp prst="textNoShape">
              <a:avLst/>
            </a:prstTxWarp>
            <a:spAutoFit/>
          </a:bodyPr>
          <a:lstStyle/>
          <a:p>
            <a:pPr marL="530225" lvl="2" indent="0">
              <a:buNone/>
            </a:pPr>
            <a:endParaRPr lang="en-US" sz="2400" dirty="0">
              <a:latin typeface="Arial" pitchFamily="34" charset="0"/>
              <a:cs typeface="Arial" pitchFamily="34" charset="0"/>
            </a:endParaRPr>
          </a:p>
          <a:p>
            <a:r>
              <a:rPr lang="en-US" sz="1800" dirty="0"/>
              <a:t>To be notified of the option to inform law enforcement at all stages</a:t>
            </a:r>
          </a:p>
          <a:p>
            <a:r>
              <a:rPr lang="en-US" sz="1800" dirty="0"/>
              <a:t>Opportunity to present witnesses</a:t>
            </a:r>
          </a:p>
          <a:p>
            <a:r>
              <a:rPr lang="en-US" sz="1800" dirty="0"/>
              <a:t>To be notified of the outcome of the hearing</a:t>
            </a:r>
          </a:p>
          <a:p>
            <a:r>
              <a:rPr lang="en-US" dirty="0"/>
              <a:t>Right to cross examination (Title IX cases) –no longer a requirement!</a:t>
            </a:r>
            <a:endParaRPr lang="en-US" sz="1800" dirty="0"/>
          </a:p>
          <a:p>
            <a:r>
              <a:rPr lang="en-US" sz="1800" dirty="0"/>
              <a:t>To be notified of support resources</a:t>
            </a:r>
          </a:p>
          <a:p>
            <a:r>
              <a:rPr lang="en-US" sz="1800" dirty="0"/>
              <a:t>To be notified of options for modifying living environment</a:t>
            </a:r>
          </a:p>
          <a:p>
            <a:r>
              <a:rPr lang="en-US" sz="1800" dirty="0"/>
              <a:t>The right to appeal</a:t>
            </a:r>
          </a:p>
          <a:p>
            <a:endParaRPr lang="en-US" sz="1800" dirty="0"/>
          </a:p>
          <a:p>
            <a:pPr marL="0" indent="0">
              <a:buNone/>
            </a:pPr>
            <a:endParaRPr lang="en-US" sz="1800" dirty="0"/>
          </a:p>
          <a:p>
            <a:pPr marL="0" indent="0">
              <a:buNone/>
            </a:pPr>
            <a:r>
              <a:rPr lang="en-US" sz="1800" dirty="0"/>
              <a:t>	</a:t>
            </a:r>
            <a:endParaRPr lang="en-US" sz="1800" dirty="0">
              <a:latin typeface="Arial" pitchFamily="34" charset="0"/>
              <a:cs typeface="Arial" pitchFamily="34" charset="0"/>
            </a:endParaRPr>
          </a:p>
        </p:txBody>
      </p:sp>
      <p:sp>
        <p:nvSpPr>
          <p:cNvPr id="7" name="TextBox 6">
            <a:extLst>
              <a:ext uri="{FF2B5EF4-FFF2-40B4-BE49-F238E27FC236}">
                <a16:creationId xmlns:a16="http://schemas.microsoft.com/office/drawing/2014/main" id="{CE90B52E-29C9-AB44-BFAE-E0B50288C88B}"/>
              </a:ext>
            </a:extLst>
          </p:cNvPr>
          <p:cNvSpPr txBox="1"/>
          <p:nvPr/>
        </p:nvSpPr>
        <p:spPr>
          <a:xfrm>
            <a:off x="1066800" y="3505199"/>
            <a:ext cx="2810933" cy="646331"/>
          </a:xfrm>
          <a:prstGeom prst="rect">
            <a:avLst/>
          </a:prstGeom>
          <a:noFill/>
        </p:spPr>
        <p:txBody>
          <a:bodyPr wrap="square" rtlCol="0">
            <a:spAutoFit/>
          </a:bodyPr>
          <a:lstStyle/>
          <a:p>
            <a:pPr marL="109728" indent="0">
              <a:buNone/>
            </a:pPr>
            <a:r>
              <a:rPr lang="en-US" b="1" dirty="0"/>
              <a:t>Rights of the Complainant:</a:t>
            </a:r>
          </a:p>
        </p:txBody>
      </p:sp>
    </p:spTree>
    <p:extLst>
      <p:ext uri="{BB962C8B-B14F-4D97-AF65-F5344CB8AC3E}">
        <p14:creationId xmlns:p14="http://schemas.microsoft.com/office/powerpoint/2010/main" val="7449001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8433">
                                            <p:txEl>
                                              <p:pRg st="1" end="1"/>
                                            </p:txEl>
                                          </p:spTgt>
                                        </p:tgtEl>
                                        <p:attrNameLst>
                                          <p:attrName>style.visibility</p:attrName>
                                        </p:attrNameLst>
                                      </p:cBhvr>
                                      <p:to>
                                        <p:strVal val="visible"/>
                                      </p:to>
                                    </p:set>
                                    <p:animEffect transition="in" filter="blinds(horizontal)">
                                      <p:cBhvr>
                                        <p:cTn id="7" dur="500"/>
                                        <p:tgtEl>
                                          <p:spTgt spid="1843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8433">
                                            <p:txEl>
                                              <p:pRg st="2" end="2"/>
                                            </p:txEl>
                                          </p:spTgt>
                                        </p:tgtEl>
                                        <p:attrNameLst>
                                          <p:attrName>style.visibility</p:attrName>
                                        </p:attrNameLst>
                                      </p:cBhvr>
                                      <p:to>
                                        <p:strVal val="visible"/>
                                      </p:to>
                                    </p:set>
                                    <p:animEffect transition="in" filter="blinds(horizontal)">
                                      <p:cBhvr>
                                        <p:cTn id="12" dur="500"/>
                                        <p:tgtEl>
                                          <p:spTgt spid="1843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8433">
                                            <p:txEl>
                                              <p:pRg st="3" end="3"/>
                                            </p:txEl>
                                          </p:spTgt>
                                        </p:tgtEl>
                                        <p:attrNameLst>
                                          <p:attrName>style.visibility</p:attrName>
                                        </p:attrNameLst>
                                      </p:cBhvr>
                                      <p:to>
                                        <p:strVal val="visible"/>
                                      </p:to>
                                    </p:set>
                                    <p:animEffect transition="in" filter="blinds(horizontal)">
                                      <p:cBhvr>
                                        <p:cTn id="17" dur="500"/>
                                        <p:tgtEl>
                                          <p:spTgt spid="1843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18433">
                                            <p:txEl>
                                              <p:pRg st="4" end="4"/>
                                            </p:txEl>
                                          </p:spTgt>
                                        </p:tgtEl>
                                        <p:attrNameLst>
                                          <p:attrName>style.visibility</p:attrName>
                                        </p:attrNameLst>
                                      </p:cBhvr>
                                      <p:to>
                                        <p:strVal val="visible"/>
                                      </p:to>
                                    </p:set>
                                    <p:animEffect transition="in" filter="blinds(horizontal)">
                                      <p:cBhvr>
                                        <p:cTn id="22" dur="500"/>
                                        <p:tgtEl>
                                          <p:spTgt spid="1843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18433">
                                            <p:txEl>
                                              <p:pRg st="5" end="5"/>
                                            </p:txEl>
                                          </p:spTgt>
                                        </p:tgtEl>
                                        <p:attrNameLst>
                                          <p:attrName>style.visibility</p:attrName>
                                        </p:attrNameLst>
                                      </p:cBhvr>
                                      <p:to>
                                        <p:strVal val="visible"/>
                                      </p:to>
                                    </p:set>
                                    <p:animEffect transition="in" filter="blinds(horizontal)">
                                      <p:cBhvr>
                                        <p:cTn id="27" dur="500"/>
                                        <p:tgtEl>
                                          <p:spTgt spid="1843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18433">
                                            <p:txEl>
                                              <p:pRg st="6" end="6"/>
                                            </p:txEl>
                                          </p:spTgt>
                                        </p:tgtEl>
                                        <p:attrNameLst>
                                          <p:attrName>style.visibility</p:attrName>
                                        </p:attrNameLst>
                                      </p:cBhvr>
                                      <p:to>
                                        <p:strVal val="visible"/>
                                      </p:to>
                                    </p:set>
                                    <p:animEffect transition="in" filter="blinds(horizontal)">
                                      <p:cBhvr>
                                        <p:cTn id="32" dur="500"/>
                                        <p:tgtEl>
                                          <p:spTgt spid="1843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18433">
                                            <p:txEl>
                                              <p:pRg st="7" end="7"/>
                                            </p:txEl>
                                          </p:spTgt>
                                        </p:tgtEl>
                                        <p:attrNameLst>
                                          <p:attrName>style.visibility</p:attrName>
                                        </p:attrNameLst>
                                      </p:cBhvr>
                                      <p:to>
                                        <p:strVal val="visible"/>
                                      </p:to>
                                    </p:set>
                                    <p:animEffect transition="in" filter="blinds(horizontal)">
                                      <p:cBhvr>
                                        <p:cTn id="37" dur="500"/>
                                        <p:tgtEl>
                                          <p:spTgt spid="1843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000" y="253683"/>
            <a:ext cx="7827684" cy="550548"/>
          </a:xfrm>
        </p:spPr>
        <p:txBody>
          <a:bodyPr>
            <a:noAutofit/>
          </a:bodyPr>
          <a:lstStyle/>
          <a:p>
            <a:pPr marL="54864" algn="ctr">
              <a:defRPr/>
            </a:pPr>
            <a:r>
              <a:rPr lang="en-US" sz="3200" dirty="0"/>
              <a:t>The Hearing</a:t>
            </a:r>
          </a:p>
        </p:txBody>
      </p:sp>
      <p:sp>
        <p:nvSpPr>
          <p:cNvPr id="18433" name="Rectangle 1"/>
          <p:cNvSpPr>
            <a:spLocks noGrp="1" noChangeArrowheads="1"/>
          </p:cNvSpPr>
          <p:nvPr>
            <p:ph idx="1"/>
          </p:nvPr>
        </p:nvSpPr>
        <p:spPr bwMode="auto">
          <a:xfrm>
            <a:off x="5096932" y="-643780"/>
            <a:ext cx="6959601" cy="8038098"/>
          </a:xfrm>
          <a:prstGeom prst="rect">
            <a:avLst/>
          </a:prstGeom>
          <a:noFill/>
          <a:ln w="9525">
            <a:noFill/>
            <a:miter lim="800000"/>
            <a:headEnd/>
            <a:tailEnd/>
          </a:ln>
          <a:effectLst/>
        </p:spPr>
        <p:txBody>
          <a:bodyPr vert="horz" wrap="square" lIns="91440" tIns="45720" rIns="91440" bIns="45720" numCol="1" rtlCol="0" anchor="ctr" anchorCtr="0" compatLnSpc="1">
            <a:prstTxWarp prst="textNoShape">
              <a:avLst/>
            </a:prstTxWarp>
            <a:spAutoFit/>
          </a:bodyPr>
          <a:lstStyle/>
          <a:p>
            <a:pPr marL="109728" indent="0">
              <a:buNone/>
            </a:pPr>
            <a:endParaRPr lang="en-US" sz="1800" b="1" dirty="0"/>
          </a:p>
          <a:p>
            <a:pPr marL="109728" indent="0">
              <a:buNone/>
            </a:pPr>
            <a:endParaRPr lang="en-US" sz="1800" b="1" dirty="0"/>
          </a:p>
          <a:p>
            <a:r>
              <a:rPr lang="en-US" sz="1800" dirty="0"/>
              <a:t>Hearings are recorded. Act and speak professionally at all times</a:t>
            </a:r>
          </a:p>
          <a:p>
            <a:r>
              <a:rPr lang="en-US" sz="1800" dirty="0"/>
              <a:t>Ask closed ended questions in order to pin down specifics or contradictions</a:t>
            </a:r>
          </a:p>
          <a:p>
            <a:pPr lvl="3"/>
            <a:r>
              <a:rPr lang="en-US" dirty="0"/>
              <a:t> but allow for elaboration, and</a:t>
            </a:r>
          </a:p>
          <a:p>
            <a:pPr lvl="3"/>
            <a:r>
              <a:rPr lang="en-US" dirty="0"/>
              <a:t> ask	for clarification</a:t>
            </a:r>
          </a:p>
          <a:p>
            <a:r>
              <a:rPr lang="en-US" sz="1800" dirty="0"/>
              <a:t>Take detailed notes</a:t>
            </a:r>
          </a:p>
          <a:p>
            <a:pPr lvl="1"/>
            <a:r>
              <a:rPr lang="en-US" sz="1400" dirty="0"/>
              <a:t>Note answers, terminology, tone.</a:t>
            </a:r>
          </a:p>
          <a:p>
            <a:pPr lvl="1"/>
            <a:r>
              <a:rPr lang="en-US" sz="1400" b="1" dirty="0"/>
              <a:t>Plan </a:t>
            </a:r>
            <a:r>
              <a:rPr lang="en-US" sz="1400" dirty="0"/>
              <a:t>to refer back for follow-up questions or contradictions</a:t>
            </a:r>
          </a:p>
          <a:p>
            <a:r>
              <a:rPr lang="en-US" sz="1800" dirty="0"/>
              <a:t>Concentrate on the language  of the policy</a:t>
            </a:r>
          </a:p>
          <a:p>
            <a:pPr lvl="1"/>
            <a:r>
              <a:rPr lang="en-US" sz="1400" dirty="0"/>
              <a:t>Is the alleged behavior a violation of the written policy?</a:t>
            </a:r>
          </a:p>
          <a:p>
            <a:pPr lvl="1"/>
            <a:r>
              <a:rPr lang="en-US" sz="1400" dirty="0"/>
              <a:t>Was the alleged behavior committed?</a:t>
            </a:r>
          </a:p>
          <a:p>
            <a:r>
              <a:rPr lang="en-US" sz="1800" dirty="0"/>
              <a:t>Context is secondary:</a:t>
            </a:r>
          </a:p>
          <a:p>
            <a:pPr lvl="1"/>
            <a:r>
              <a:rPr lang="en-US" sz="1400" dirty="0"/>
              <a:t>Drug/alcohol use</a:t>
            </a:r>
          </a:p>
          <a:p>
            <a:pPr lvl="1"/>
            <a:r>
              <a:rPr lang="en-US" sz="1400" dirty="0"/>
              <a:t>Past sexual history (can not ask about this in Title IX cases unless suspicion the actor was actually someone else- or past sexual history between complainant/respondent)</a:t>
            </a:r>
          </a:p>
          <a:p>
            <a:pPr lvl="1"/>
            <a:r>
              <a:rPr lang="en-US" sz="1400" dirty="0"/>
              <a:t>Duration between incident and report</a:t>
            </a:r>
          </a:p>
          <a:p>
            <a:pPr marL="393192" lvl="1" indent="0">
              <a:buNone/>
            </a:pPr>
            <a:endParaRPr lang="en-US" sz="1400" dirty="0"/>
          </a:p>
          <a:p>
            <a:pPr lvl="1"/>
            <a:endParaRPr lang="en-US" sz="1400" dirty="0"/>
          </a:p>
          <a:p>
            <a:pPr marL="0" indent="0">
              <a:buNone/>
            </a:pPr>
            <a:endParaRPr lang="en-US" sz="1800" dirty="0"/>
          </a:p>
          <a:p>
            <a:pPr marL="0" indent="0">
              <a:buNone/>
            </a:pPr>
            <a:r>
              <a:rPr lang="en-US" sz="1800" dirty="0"/>
              <a:t>	</a:t>
            </a:r>
            <a:endParaRPr lang="en-US" sz="1800" dirty="0">
              <a:latin typeface="Arial" pitchFamily="34" charset="0"/>
              <a:cs typeface="Arial" pitchFamily="34" charset="0"/>
            </a:endParaRPr>
          </a:p>
        </p:txBody>
      </p:sp>
      <p:sp>
        <p:nvSpPr>
          <p:cNvPr id="3" name="TextBox 2">
            <a:extLst>
              <a:ext uri="{FF2B5EF4-FFF2-40B4-BE49-F238E27FC236}">
                <a16:creationId xmlns:a16="http://schemas.microsoft.com/office/drawing/2014/main" id="{097489E6-A79C-7B42-B070-FC64B69B8B16}"/>
              </a:ext>
            </a:extLst>
          </p:cNvPr>
          <p:cNvSpPr txBox="1"/>
          <p:nvPr/>
        </p:nvSpPr>
        <p:spPr>
          <a:xfrm>
            <a:off x="795867" y="2777067"/>
            <a:ext cx="3606800" cy="923330"/>
          </a:xfrm>
          <a:prstGeom prst="rect">
            <a:avLst/>
          </a:prstGeom>
          <a:noFill/>
        </p:spPr>
        <p:txBody>
          <a:bodyPr wrap="square" rtlCol="0">
            <a:spAutoFit/>
          </a:bodyPr>
          <a:lstStyle/>
          <a:p>
            <a:pPr marL="109728" indent="0">
              <a:buNone/>
            </a:pPr>
            <a:r>
              <a:rPr lang="en-US" b="1" dirty="0"/>
              <a:t>The Hearing Script</a:t>
            </a:r>
          </a:p>
          <a:p>
            <a:pPr marL="109728" indent="0">
              <a:buNone/>
            </a:pPr>
            <a:r>
              <a:rPr lang="en-US" b="1" dirty="0"/>
              <a:t>Points of consideration:</a:t>
            </a:r>
          </a:p>
          <a:p>
            <a:endParaRPr lang="en-US" dirty="0"/>
          </a:p>
        </p:txBody>
      </p:sp>
    </p:spTree>
    <p:extLst>
      <p:ext uri="{BB962C8B-B14F-4D97-AF65-F5344CB8AC3E}">
        <p14:creationId xmlns:p14="http://schemas.microsoft.com/office/powerpoint/2010/main" val="42859606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8433">
                                            <p:txEl>
                                              <p:pRg st="2" end="2"/>
                                            </p:txEl>
                                          </p:spTgt>
                                        </p:tgtEl>
                                        <p:attrNameLst>
                                          <p:attrName>style.visibility</p:attrName>
                                        </p:attrNameLst>
                                      </p:cBhvr>
                                      <p:to>
                                        <p:strVal val="visible"/>
                                      </p:to>
                                    </p:set>
                                    <p:animEffect transition="in" filter="blinds(horizontal)">
                                      <p:cBhvr>
                                        <p:cTn id="7" dur="500"/>
                                        <p:tgtEl>
                                          <p:spTgt spid="1843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8433">
                                            <p:txEl>
                                              <p:pRg st="3" end="3"/>
                                            </p:txEl>
                                          </p:spTgt>
                                        </p:tgtEl>
                                        <p:attrNameLst>
                                          <p:attrName>style.visibility</p:attrName>
                                        </p:attrNameLst>
                                      </p:cBhvr>
                                      <p:to>
                                        <p:strVal val="visible"/>
                                      </p:to>
                                    </p:set>
                                    <p:animEffect transition="in" filter="blinds(horizontal)">
                                      <p:cBhvr>
                                        <p:cTn id="12" dur="500"/>
                                        <p:tgtEl>
                                          <p:spTgt spid="1843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8433">
                                            <p:txEl>
                                              <p:pRg st="4" end="4"/>
                                            </p:txEl>
                                          </p:spTgt>
                                        </p:tgtEl>
                                        <p:attrNameLst>
                                          <p:attrName>style.visibility</p:attrName>
                                        </p:attrNameLst>
                                      </p:cBhvr>
                                      <p:to>
                                        <p:strVal val="visible"/>
                                      </p:to>
                                    </p:set>
                                    <p:animEffect transition="in" filter="blinds(horizontal)">
                                      <p:cBhvr>
                                        <p:cTn id="17" dur="500"/>
                                        <p:tgtEl>
                                          <p:spTgt spid="1843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18433">
                                            <p:txEl>
                                              <p:pRg st="5" end="5"/>
                                            </p:txEl>
                                          </p:spTgt>
                                        </p:tgtEl>
                                        <p:attrNameLst>
                                          <p:attrName>style.visibility</p:attrName>
                                        </p:attrNameLst>
                                      </p:cBhvr>
                                      <p:to>
                                        <p:strVal val="visible"/>
                                      </p:to>
                                    </p:set>
                                    <p:animEffect transition="in" filter="blinds(horizontal)">
                                      <p:cBhvr>
                                        <p:cTn id="22" dur="500"/>
                                        <p:tgtEl>
                                          <p:spTgt spid="1843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18433">
                                            <p:txEl>
                                              <p:pRg st="6" end="6"/>
                                            </p:txEl>
                                          </p:spTgt>
                                        </p:tgtEl>
                                        <p:attrNameLst>
                                          <p:attrName>style.visibility</p:attrName>
                                        </p:attrNameLst>
                                      </p:cBhvr>
                                      <p:to>
                                        <p:strVal val="visible"/>
                                      </p:to>
                                    </p:set>
                                    <p:animEffect transition="in" filter="blinds(horizontal)">
                                      <p:cBhvr>
                                        <p:cTn id="27" dur="500"/>
                                        <p:tgtEl>
                                          <p:spTgt spid="1843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18433">
                                            <p:txEl>
                                              <p:pRg st="7" end="7"/>
                                            </p:txEl>
                                          </p:spTgt>
                                        </p:tgtEl>
                                        <p:attrNameLst>
                                          <p:attrName>style.visibility</p:attrName>
                                        </p:attrNameLst>
                                      </p:cBhvr>
                                      <p:to>
                                        <p:strVal val="visible"/>
                                      </p:to>
                                    </p:set>
                                    <p:animEffect transition="in" filter="blinds(horizontal)">
                                      <p:cBhvr>
                                        <p:cTn id="32" dur="500"/>
                                        <p:tgtEl>
                                          <p:spTgt spid="18433">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18433">
                                            <p:txEl>
                                              <p:pRg st="8" end="8"/>
                                            </p:txEl>
                                          </p:spTgt>
                                        </p:tgtEl>
                                        <p:attrNameLst>
                                          <p:attrName>style.visibility</p:attrName>
                                        </p:attrNameLst>
                                      </p:cBhvr>
                                      <p:to>
                                        <p:strVal val="visible"/>
                                      </p:to>
                                    </p:set>
                                    <p:animEffect transition="in" filter="blinds(horizontal)">
                                      <p:cBhvr>
                                        <p:cTn id="37" dur="500"/>
                                        <p:tgtEl>
                                          <p:spTgt spid="18433">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18433">
                                            <p:txEl>
                                              <p:pRg st="9" end="9"/>
                                            </p:txEl>
                                          </p:spTgt>
                                        </p:tgtEl>
                                        <p:attrNameLst>
                                          <p:attrName>style.visibility</p:attrName>
                                        </p:attrNameLst>
                                      </p:cBhvr>
                                      <p:to>
                                        <p:strVal val="visible"/>
                                      </p:to>
                                    </p:set>
                                    <p:animEffect transition="in" filter="blinds(horizontal)">
                                      <p:cBhvr>
                                        <p:cTn id="42" dur="500"/>
                                        <p:tgtEl>
                                          <p:spTgt spid="18433">
                                            <p:txEl>
                                              <p:pRg st="9" end="9"/>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18433">
                                            <p:txEl>
                                              <p:pRg st="10" end="10"/>
                                            </p:txEl>
                                          </p:spTgt>
                                        </p:tgtEl>
                                        <p:attrNameLst>
                                          <p:attrName>style.visibility</p:attrName>
                                        </p:attrNameLst>
                                      </p:cBhvr>
                                      <p:to>
                                        <p:strVal val="visible"/>
                                      </p:to>
                                    </p:set>
                                    <p:animEffect transition="in" filter="blinds(horizontal)">
                                      <p:cBhvr>
                                        <p:cTn id="47" dur="500"/>
                                        <p:tgtEl>
                                          <p:spTgt spid="18433">
                                            <p:txEl>
                                              <p:pRg st="10" end="1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nodeType="clickEffect">
                                  <p:stCondLst>
                                    <p:cond delay="0"/>
                                  </p:stCondLst>
                                  <p:childTnLst>
                                    <p:set>
                                      <p:cBhvr>
                                        <p:cTn id="51" dur="1" fill="hold">
                                          <p:stCondLst>
                                            <p:cond delay="0"/>
                                          </p:stCondLst>
                                        </p:cTn>
                                        <p:tgtEl>
                                          <p:spTgt spid="18433">
                                            <p:txEl>
                                              <p:pRg st="11" end="11"/>
                                            </p:txEl>
                                          </p:spTgt>
                                        </p:tgtEl>
                                        <p:attrNameLst>
                                          <p:attrName>style.visibility</p:attrName>
                                        </p:attrNameLst>
                                      </p:cBhvr>
                                      <p:to>
                                        <p:strVal val="visible"/>
                                      </p:to>
                                    </p:set>
                                    <p:animEffect transition="in" filter="blinds(horizontal)">
                                      <p:cBhvr>
                                        <p:cTn id="52" dur="500"/>
                                        <p:tgtEl>
                                          <p:spTgt spid="18433">
                                            <p:txEl>
                                              <p:pRg st="11" end="11"/>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nodeType="clickEffect">
                                  <p:stCondLst>
                                    <p:cond delay="0"/>
                                  </p:stCondLst>
                                  <p:childTnLst>
                                    <p:set>
                                      <p:cBhvr>
                                        <p:cTn id="56" dur="1" fill="hold">
                                          <p:stCondLst>
                                            <p:cond delay="0"/>
                                          </p:stCondLst>
                                        </p:cTn>
                                        <p:tgtEl>
                                          <p:spTgt spid="18433">
                                            <p:txEl>
                                              <p:pRg st="12" end="12"/>
                                            </p:txEl>
                                          </p:spTgt>
                                        </p:tgtEl>
                                        <p:attrNameLst>
                                          <p:attrName>style.visibility</p:attrName>
                                        </p:attrNameLst>
                                      </p:cBhvr>
                                      <p:to>
                                        <p:strVal val="visible"/>
                                      </p:to>
                                    </p:set>
                                    <p:animEffect transition="in" filter="blinds(horizontal)">
                                      <p:cBhvr>
                                        <p:cTn id="57" dur="500"/>
                                        <p:tgtEl>
                                          <p:spTgt spid="18433">
                                            <p:txEl>
                                              <p:pRg st="12" end="12"/>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nodeType="clickEffect">
                                  <p:stCondLst>
                                    <p:cond delay="0"/>
                                  </p:stCondLst>
                                  <p:childTnLst>
                                    <p:set>
                                      <p:cBhvr>
                                        <p:cTn id="61" dur="1" fill="hold">
                                          <p:stCondLst>
                                            <p:cond delay="0"/>
                                          </p:stCondLst>
                                        </p:cTn>
                                        <p:tgtEl>
                                          <p:spTgt spid="18433">
                                            <p:txEl>
                                              <p:pRg st="13" end="13"/>
                                            </p:txEl>
                                          </p:spTgt>
                                        </p:tgtEl>
                                        <p:attrNameLst>
                                          <p:attrName>style.visibility</p:attrName>
                                        </p:attrNameLst>
                                      </p:cBhvr>
                                      <p:to>
                                        <p:strVal val="visible"/>
                                      </p:to>
                                    </p:set>
                                    <p:animEffect transition="in" filter="blinds(horizontal)">
                                      <p:cBhvr>
                                        <p:cTn id="62" dur="500"/>
                                        <p:tgtEl>
                                          <p:spTgt spid="18433">
                                            <p:txEl>
                                              <p:pRg st="13" end="13"/>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3" presetClass="entr" presetSubtype="10" fill="hold" nodeType="clickEffect">
                                  <p:stCondLst>
                                    <p:cond delay="0"/>
                                  </p:stCondLst>
                                  <p:childTnLst>
                                    <p:set>
                                      <p:cBhvr>
                                        <p:cTn id="66" dur="1" fill="hold">
                                          <p:stCondLst>
                                            <p:cond delay="0"/>
                                          </p:stCondLst>
                                        </p:cTn>
                                        <p:tgtEl>
                                          <p:spTgt spid="18433">
                                            <p:txEl>
                                              <p:pRg st="14" end="14"/>
                                            </p:txEl>
                                          </p:spTgt>
                                        </p:tgtEl>
                                        <p:attrNameLst>
                                          <p:attrName>style.visibility</p:attrName>
                                        </p:attrNameLst>
                                      </p:cBhvr>
                                      <p:to>
                                        <p:strVal val="visible"/>
                                      </p:to>
                                    </p:set>
                                    <p:animEffect transition="in" filter="blinds(horizontal)">
                                      <p:cBhvr>
                                        <p:cTn id="67" dur="500"/>
                                        <p:tgtEl>
                                          <p:spTgt spid="18433">
                                            <p:txEl>
                                              <p:pRg st="14" end="14"/>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3" presetClass="entr" presetSubtype="10" fill="hold" nodeType="clickEffect">
                                  <p:stCondLst>
                                    <p:cond delay="0"/>
                                  </p:stCondLst>
                                  <p:childTnLst>
                                    <p:set>
                                      <p:cBhvr>
                                        <p:cTn id="71" dur="1" fill="hold">
                                          <p:stCondLst>
                                            <p:cond delay="0"/>
                                          </p:stCondLst>
                                        </p:cTn>
                                        <p:tgtEl>
                                          <p:spTgt spid="18433">
                                            <p:txEl>
                                              <p:pRg st="15" end="15"/>
                                            </p:txEl>
                                          </p:spTgt>
                                        </p:tgtEl>
                                        <p:attrNameLst>
                                          <p:attrName>style.visibility</p:attrName>
                                        </p:attrNameLst>
                                      </p:cBhvr>
                                      <p:to>
                                        <p:strVal val="visible"/>
                                      </p:to>
                                    </p:set>
                                    <p:animEffect transition="in" filter="blinds(horizontal)">
                                      <p:cBhvr>
                                        <p:cTn id="72" dur="500"/>
                                        <p:tgtEl>
                                          <p:spTgt spid="18433">
                                            <p:txEl>
                                              <p:pRg st="15" end="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A370ACB-8F4E-4D1A-908B-42310C897AD8}"/>
              </a:ext>
            </a:extLst>
          </p:cNvPr>
          <p:cNvSpPr>
            <a:spLocks noGrp="1"/>
          </p:cNvSpPr>
          <p:nvPr>
            <p:ph type="title"/>
          </p:nvPr>
        </p:nvSpPr>
        <p:spPr/>
        <p:txBody>
          <a:bodyPr/>
          <a:lstStyle/>
          <a:p>
            <a:r>
              <a:rPr lang="en-US" dirty="0"/>
              <a:t>Weighing Evidence</a:t>
            </a:r>
          </a:p>
        </p:txBody>
      </p:sp>
      <p:sp>
        <p:nvSpPr>
          <p:cNvPr id="2" name="Content Placeholder 1">
            <a:extLst>
              <a:ext uri="{FF2B5EF4-FFF2-40B4-BE49-F238E27FC236}">
                <a16:creationId xmlns:a16="http://schemas.microsoft.com/office/drawing/2014/main" id="{959CE8F8-EFA1-48F2-B1CA-93A441B57F43}"/>
              </a:ext>
            </a:extLst>
          </p:cNvPr>
          <p:cNvSpPr>
            <a:spLocks noGrp="1"/>
          </p:cNvSpPr>
          <p:nvPr>
            <p:ph idx="1"/>
          </p:nvPr>
        </p:nvSpPr>
        <p:spPr/>
        <p:txBody>
          <a:bodyPr>
            <a:normAutofit/>
          </a:bodyPr>
          <a:lstStyle/>
          <a:p>
            <a:r>
              <a:rPr lang="en-US" dirty="0"/>
              <a:t>What facts are agreed upon?</a:t>
            </a:r>
          </a:p>
          <a:p>
            <a:r>
              <a:rPr lang="en-US" dirty="0"/>
              <a:t>What facts are in dispute? </a:t>
            </a:r>
          </a:p>
          <a:p>
            <a:r>
              <a:rPr lang="en-US" dirty="0"/>
              <a:t>What facts are unknown?</a:t>
            </a:r>
          </a:p>
          <a:p>
            <a:r>
              <a:rPr lang="en-US" dirty="0"/>
              <a:t>If it is a tie- the tie always goes to the respondent</a:t>
            </a:r>
          </a:p>
          <a:p>
            <a:endParaRPr lang="en-US" dirty="0"/>
          </a:p>
          <a:p>
            <a:r>
              <a:rPr lang="en-US" dirty="0"/>
              <a:t>Concentrate on the language of the policy</a:t>
            </a:r>
          </a:p>
          <a:p>
            <a:pPr lvl="1"/>
            <a:r>
              <a:rPr lang="en-US" dirty="0"/>
              <a:t>Examples: “Consumption of alcohol by persons under 21 is prohibited.” </a:t>
            </a:r>
          </a:p>
          <a:p>
            <a:pPr lvl="2"/>
            <a:r>
              <a:rPr lang="en-US" dirty="0"/>
              <a:t>”Theft, vandalism, or destruction of the property of another person or the University is prohibited.”</a:t>
            </a:r>
          </a:p>
        </p:txBody>
      </p:sp>
    </p:spTree>
    <p:extLst>
      <p:ext uri="{BB962C8B-B14F-4D97-AF65-F5344CB8AC3E}">
        <p14:creationId xmlns:p14="http://schemas.microsoft.com/office/powerpoint/2010/main" val="10632454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A9E98F-FAD8-AB41-A5AE-F8235CAB60FA}"/>
              </a:ext>
            </a:extLst>
          </p:cNvPr>
          <p:cNvSpPr>
            <a:spLocks noGrp="1"/>
          </p:cNvSpPr>
          <p:nvPr>
            <p:ph type="title"/>
          </p:nvPr>
        </p:nvSpPr>
        <p:spPr/>
        <p:txBody>
          <a:bodyPr/>
          <a:lstStyle/>
          <a:p>
            <a:r>
              <a:rPr lang="en-US" dirty="0"/>
              <a:t>Relevance</a:t>
            </a:r>
          </a:p>
        </p:txBody>
      </p:sp>
      <p:sp>
        <p:nvSpPr>
          <p:cNvPr id="3" name="Content Placeholder 2">
            <a:extLst>
              <a:ext uri="{FF2B5EF4-FFF2-40B4-BE49-F238E27FC236}">
                <a16:creationId xmlns:a16="http://schemas.microsoft.com/office/drawing/2014/main" id="{9B4B63BF-5791-834B-B249-91666757D3C6}"/>
              </a:ext>
            </a:extLst>
          </p:cNvPr>
          <p:cNvSpPr>
            <a:spLocks noGrp="1"/>
          </p:cNvSpPr>
          <p:nvPr>
            <p:ph idx="1"/>
          </p:nvPr>
        </p:nvSpPr>
        <p:spPr/>
        <p:txBody>
          <a:bodyPr/>
          <a:lstStyle/>
          <a:p>
            <a:r>
              <a:rPr lang="en-US" dirty="0"/>
              <a:t>Ask yourself:</a:t>
            </a:r>
          </a:p>
          <a:p>
            <a:pPr marL="342900" indent="-342900">
              <a:buAutoNum type="arabicPeriod"/>
            </a:pPr>
            <a:r>
              <a:rPr lang="en-US" dirty="0"/>
              <a:t>Is it relevant?</a:t>
            </a:r>
          </a:p>
          <a:p>
            <a:pPr marL="342900" indent="-342900">
              <a:buAutoNum type="arabicPeriod"/>
            </a:pPr>
            <a:r>
              <a:rPr lang="en-US" dirty="0"/>
              <a:t>Is it reliable? </a:t>
            </a:r>
          </a:p>
          <a:p>
            <a:pPr marL="342900" indent="-342900">
              <a:buAutoNum type="arabicPeriod"/>
            </a:pPr>
            <a:r>
              <a:rPr lang="en-US" dirty="0"/>
              <a:t>Will we rely on it as evidence for the rationale/written determination? </a:t>
            </a:r>
          </a:p>
          <a:p>
            <a:pPr marL="342900" indent="-342900">
              <a:buAutoNum type="arabicPeriod"/>
            </a:pPr>
            <a:r>
              <a:rPr lang="en-US" dirty="0"/>
              <a:t>Which part of the claim does it support? Does it support both claims? </a:t>
            </a:r>
          </a:p>
        </p:txBody>
      </p:sp>
    </p:spTree>
    <p:extLst>
      <p:ext uri="{BB962C8B-B14F-4D97-AF65-F5344CB8AC3E}">
        <p14:creationId xmlns:p14="http://schemas.microsoft.com/office/powerpoint/2010/main" val="17904138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1207A9-964F-4C4B-8868-4D2B35DD0173}"/>
              </a:ext>
            </a:extLst>
          </p:cNvPr>
          <p:cNvSpPr>
            <a:spLocks noGrp="1"/>
          </p:cNvSpPr>
          <p:nvPr>
            <p:ph type="title"/>
          </p:nvPr>
        </p:nvSpPr>
        <p:spPr/>
        <p:txBody>
          <a:bodyPr/>
          <a:lstStyle/>
          <a:p>
            <a:r>
              <a:rPr lang="en-US" dirty="0"/>
              <a:t>Scenario: Weighing the Evidence</a:t>
            </a:r>
          </a:p>
        </p:txBody>
      </p:sp>
      <p:sp>
        <p:nvSpPr>
          <p:cNvPr id="3" name="Content Placeholder 2">
            <a:extLst>
              <a:ext uri="{FF2B5EF4-FFF2-40B4-BE49-F238E27FC236}">
                <a16:creationId xmlns:a16="http://schemas.microsoft.com/office/drawing/2014/main" id="{669CCA2B-5ECC-124B-8C16-102A9ECA3F64}"/>
              </a:ext>
            </a:extLst>
          </p:cNvPr>
          <p:cNvSpPr>
            <a:spLocks noGrp="1"/>
          </p:cNvSpPr>
          <p:nvPr>
            <p:ph idx="1"/>
          </p:nvPr>
        </p:nvSpPr>
        <p:spPr>
          <a:xfrm>
            <a:off x="0" y="1898073"/>
            <a:ext cx="11790218" cy="4260273"/>
          </a:xfrm>
        </p:spPr>
        <p:txBody>
          <a:bodyPr>
            <a:normAutofit/>
          </a:bodyPr>
          <a:lstStyle/>
          <a:p>
            <a:pPr marL="0" indent="0">
              <a:buNone/>
            </a:pPr>
            <a:r>
              <a:rPr lang="en-US" b="1" dirty="0"/>
              <a:t> </a:t>
            </a:r>
            <a:endParaRPr lang="en-US" dirty="0"/>
          </a:p>
          <a:p>
            <a:r>
              <a:rPr lang="en-US" dirty="0"/>
              <a:t>We have statements from the complaining party</a:t>
            </a:r>
          </a:p>
          <a:p>
            <a:r>
              <a:rPr lang="en-US" dirty="0"/>
              <a:t>We have statements from the responding party</a:t>
            </a:r>
          </a:p>
          <a:p>
            <a:r>
              <a:rPr lang="en-US" dirty="0"/>
              <a:t>We have statements from several witnesses </a:t>
            </a:r>
          </a:p>
          <a:p>
            <a:endParaRPr lang="en-US" dirty="0"/>
          </a:p>
          <a:p>
            <a:pPr marL="0" indent="0">
              <a:buNone/>
            </a:pPr>
            <a:r>
              <a:rPr lang="en-US" dirty="0"/>
              <a:t> </a:t>
            </a:r>
          </a:p>
          <a:p>
            <a:endParaRPr lang="en-US" dirty="0"/>
          </a:p>
        </p:txBody>
      </p:sp>
    </p:spTree>
    <p:extLst>
      <p:ext uri="{BB962C8B-B14F-4D97-AF65-F5344CB8AC3E}">
        <p14:creationId xmlns:p14="http://schemas.microsoft.com/office/powerpoint/2010/main" val="21332995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ADCB4F-2B8E-B540-A48E-4411CD6BA409}"/>
              </a:ext>
            </a:extLst>
          </p:cNvPr>
          <p:cNvSpPr>
            <a:spLocks noGrp="1"/>
          </p:cNvSpPr>
          <p:nvPr>
            <p:ph type="title"/>
          </p:nvPr>
        </p:nvSpPr>
        <p:spPr/>
        <p:txBody>
          <a:bodyPr/>
          <a:lstStyle/>
          <a:p>
            <a:r>
              <a:rPr lang="en-US" dirty="0"/>
              <a:t>Questions to Consider</a:t>
            </a:r>
          </a:p>
        </p:txBody>
      </p:sp>
      <p:sp>
        <p:nvSpPr>
          <p:cNvPr id="3" name="Content Placeholder 2">
            <a:extLst>
              <a:ext uri="{FF2B5EF4-FFF2-40B4-BE49-F238E27FC236}">
                <a16:creationId xmlns:a16="http://schemas.microsoft.com/office/drawing/2014/main" id="{B785485C-50E3-1749-B13D-FF99D9C6A6D3}"/>
              </a:ext>
            </a:extLst>
          </p:cNvPr>
          <p:cNvSpPr>
            <a:spLocks noGrp="1"/>
          </p:cNvSpPr>
          <p:nvPr>
            <p:ph idx="1"/>
          </p:nvPr>
        </p:nvSpPr>
        <p:spPr>
          <a:xfrm>
            <a:off x="685801" y="1454727"/>
            <a:ext cx="10131425" cy="4336473"/>
          </a:xfrm>
        </p:spPr>
        <p:txBody>
          <a:bodyPr>
            <a:normAutofit/>
          </a:bodyPr>
          <a:lstStyle/>
          <a:p>
            <a:r>
              <a:rPr lang="en-US" dirty="0"/>
              <a:t>What policies are potentially implicated by this situation?</a:t>
            </a:r>
          </a:p>
          <a:p>
            <a:endParaRPr lang="en-US" dirty="0"/>
          </a:p>
          <a:p>
            <a:r>
              <a:rPr lang="en-US" dirty="0"/>
              <a:t>Work in groups to list the pieces of evidence obtained from the investigation. On which side of the scale does each piece belong? Can a piece of evidence belong on both sides? After weighing all the evidence, have you reached a preponderance? If you designate a number for all of the evidence obtained, what percentage do you have?</a:t>
            </a:r>
          </a:p>
          <a:p>
            <a:pPr marL="0" indent="0">
              <a:buNone/>
            </a:pPr>
            <a:endParaRPr lang="en-US" dirty="0"/>
          </a:p>
          <a:p>
            <a:endParaRPr lang="en-US" dirty="0"/>
          </a:p>
        </p:txBody>
      </p:sp>
    </p:spTree>
    <p:extLst>
      <p:ext uri="{BB962C8B-B14F-4D97-AF65-F5344CB8AC3E}">
        <p14:creationId xmlns:p14="http://schemas.microsoft.com/office/powerpoint/2010/main" val="39268213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B3F6B1-B8F4-D849-AB3A-8A6C7E42DB43}"/>
              </a:ext>
            </a:extLst>
          </p:cNvPr>
          <p:cNvSpPr>
            <a:spLocks noGrp="1"/>
          </p:cNvSpPr>
          <p:nvPr>
            <p:ph type="title"/>
          </p:nvPr>
        </p:nvSpPr>
        <p:spPr/>
        <p:txBody>
          <a:bodyPr/>
          <a:lstStyle/>
          <a:p>
            <a:r>
              <a:rPr lang="en-US" dirty="0"/>
              <a:t>All Equity Grievance Reports for AY 20/21	</a:t>
            </a:r>
          </a:p>
        </p:txBody>
      </p:sp>
      <p:sp>
        <p:nvSpPr>
          <p:cNvPr id="3" name="Content Placeholder 2">
            <a:extLst>
              <a:ext uri="{FF2B5EF4-FFF2-40B4-BE49-F238E27FC236}">
                <a16:creationId xmlns:a16="http://schemas.microsoft.com/office/drawing/2014/main" id="{0F28BDEC-5B85-C94E-A88E-C88AF972A597}"/>
              </a:ext>
            </a:extLst>
          </p:cNvPr>
          <p:cNvSpPr>
            <a:spLocks noGrp="1"/>
          </p:cNvSpPr>
          <p:nvPr>
            <p:ph idx="1"/>
          </p:nvPr>
        </p:nvSpPr>
        <p:spPr/>
        <p:txBody>
          <a:bodyPr/>
          <a:lstStyle/>
          <a:p>
            <a:r>
              <a:rPr lang="en-US" dirty="0"/>
              <a:t>197 Total including sexual violence and bias and discrimination. </a:t>
            </a:r>
          </a:p>
          <a:p>
            <a:r>
              <a:rPr lang="en-US" dirty="0"/>
              <a:t>Overall decrease in reports of sexual violence and increase in intimate partner violence. </a:t>
            </a:r>
          </a:p>
          <a:p>
            <a:r>
              <a:rPr lang="en-US" dirty="0"/>
              <a:t>Overall decrease from last year in bias/discrimination reports. Twenty-three fewer reports of racism. </a:t>
            </a:r>
          </a:p>
        </p:txBody>
      </p:sp>
    </p:spTree>
    <p:extLst>
      <p:ext uri="{BB962C8B-B14F-4D97-AF65-F5344CB8AC3E}">
        <p14:creationId xmlns:p14="http://schemas.microsoft.com/office/powerpoint/2010/main" val="6140649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D36B62-19E7-B847-BCD4-1C9E293294DD}"/>
              </a:ext>
            </a:extLst>
          </p:cNvPr>
          <p:cNvSpPr>
            <a:spLocks noGrp="1"/>
          </p:cNvSpPr>
          <p:nvPr>
            <p:ph type="title"/>
          </p:nvPr>
        </p:nvSpPr>
        <p:spPr>
          <a:xfrm flipV="1">
            <a:off x="685801" y="440871"/>
            <a:ext cx="9437913" cy="168729"/>
          </a:xfrm>
        </p:spPr>
        <p:txBody>
          <a:bodyPr>
            <a:normAutofit fontScale="90000"/>
          </a:bodyPr>
          <a:lstStyle/>
          <a:p>
            <a:r>
              <a:rPr lang="en-US" dirty="0"/>
              <a:t> </a:t>
            </a:r>
          </a:p>
        </p:txBody>
      </p:sp>
      <p:sp>
        <p:nvSpPr>
          <p:cNvPr id="3" name="Content Placeholder 2">
            <a:extLst>
              <a:ext uri="{FF2B5EF4-FFF2-40B4-BE49-F238E27FC236}">
                <a16:creationId xmlns:a16="http://schemas.microsoft.com/office/drawing/2014/main" id="{1177C873-0686-E041-BB0B-5166DEF53111}"/>
              </a:ext>
            </a:extLst>
          </p:cNvPr>
          <p:cNvSpPr>
            <a:spLocks noGrp="1"/>
          </p:cNvSpPr>
          <p:nvPr>
            <p:ph idx="1"/>
          </p:nvPr>
        </p:nvSpPr>
        <p:spPr>
          <a:xfrm>
            <a:off x="1191986" y="440871"/>
            <a:ext cx="10686597" cy="5464629"/>
          </a:xfrm>
        </p:spPr>
        <p:txBody>
          <a:bodyPr>
            <a:normAutofit/>
          </a:bodyPr>
          <a:lstStyle/>
          <a:p>
            <a:r>
              <a:rPr lang="en-US" dirty="0"/>
              <a:t>What questions do you have? Possible questions:</a:t>
            </a:r>
          </a:p>
          <a:p>
            <a:pPr lvl="1"/>
            <a:r>
              <a:rPr lang="en-US" dirty="0"/>
              <a:t>Possibly- for each party questions to gain a better understanding of the nature of their relationship?</a:t>
            </a:r>
            <a:endParaRPr lang="en-US" sz="1100" dirty="0"/>
          </a:p>
          <a:p>
            <a:endParaRPr lang="en-US" dirty="0"/>
          </a:p>
        </p:txBody>
      </p:sp>
    </p:spTree>
    <p:extLst>
      <p:ext uri="{BB962C8B-B14F-4D97-AF65-F5344CB8AC3E}">
        <p14:creationId xmlns:p14="http://schemas.microsoft.com/office/powerpoint/2010/main" val="40103563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000" y="253683"/>
            <a:ext cx="7970632" cy="1182144"/>
          </a:xfrm>
        </p:spPr>
        <p:txBody>
          <a:bodyPr>
            <a:noAutofit/>
          </a:bodyPr>
          <a:lstStyle/>
          <a:p>
            <a:pPr marL="54864" algn="ctr">
              <a:defRPr/>
            </a:pPr>
            <a:endParaRPr lang="en-US" sz="3200" dirty="0"/>
          </a:p>
        </p:txBody>
      </p:sp>
      <p:sp>
        <p:nvSpPr>
          <p:cNvPr id="18433" name="Rectangle 1"/>
          <p:cNvSpPr>
            <a:spLocks noGrp="1" noChangeArrowheads="1"/>
          </p:cNvSpPr>
          <p:nvPr>
            <p:ph idx="1"/>
          </p:nvPr>
        </p:nvSpPr>
        <p:spPr bwMode="auto">
          <a:xfrm>
            <a:off x="4707467" y="-425319"/>
            <a:ext cx="7247466" cy="7602081"/>
          </a:xfrm>
          <a:prstGeom prst="rect">
            <a:avLst/>
          </a:prstGeom>
          <a:noFill/>
          <a:ln w="9525">
            <a:noFill/>
            <a:miter lim="800000"/>
            <a:headEnd/>
            <a:tailEnd/>
          </a:ln>
          <a:effectLst/>
        </p:spPr>
        <p:txBody>
          <a:bodyPr vert="horz" wrap="square" lIns="91440" tIns="45720" rIns="91440" bIns="45720" numCol="1" rtlCol="0" anchor="ctr" anchorCtr="0" compatLnSpc="1">
            <a:prstTxWarp prst="textNoShape">
              <a:avLst/>
            </a:prstTxWarp>
            <a:spAutoFit/>
          </a:bodyPr>
          <a:lstStyle/>
          <a:p>
            <a:pPr lvl="0"/>
            <a:endParaRPr lang="en-US" sz="1800" dirty="0"/>
          </a:p>
          <a:p>
            <a:pPr lvl="0"/>
            <a:endParaRPr lang="en-US" sz="1800" dirty="0"/>
          </a:p>
          <a:p>
            <a:pPr lvl="0"/>
            <a:endParaRPr lang="en-US" sz="1800" dirty="0"/>
          </a:p>
          <a:p>
            <a:pPr lvl="0"/>
            <a:r>
              <a:rPr lang="en-US" sz="1800" dirty="0"/>
              <a:t>What was happening right before the activity began?</a:t>
            </a:r>
          </a:p>
          <a:p>
            <a:pPr lvl="0"/>
            <a:r>
              <a:rPr lang="en-US" sz="1800" dirty="0"/>
              <a:t>Help me understand your thoughts when…</a:t>
            </a:r>
          </a:p>
          <a:p>
            <a:pPr lvl="0"/>
            <a:r>
              <a:rPr lang="en-US" sz="1800" dirty="0"/>
              <a:t>How did you know that you had consent to engage in this act?</a:t>
            </a:r>
          </a:p>
          <a:p>
            <a:pPr lvl="0"/>
            <a:r>
              <a:rPr lang="en-US" sz="1800" dirty="0"/>
              <a:t>At </a:t>
            </a:r>
            <a:r>
              <a:rPr lang="en-US" dirty="0"/>
              <a:t>any</a:t>
            </a:r>
            <a:r>
              <a:rPr lang="en-US" sz="1800" dirty="0"/>
              <a:t> point, were you aware that _______ ?</a:t>
            </a:r>
          </a:p>
          <a:p>
            <a:pPr lvl="0"/>
            <a:r>
              <a:rPr lang="en-US" sz="1800" dirty="0"/>
              <a:t>Would you do anything differently?</a:t>
            </a:r>
          </a:p>
          <a:p>
            <a:pPr lvl="0"/>
            <a:r>
              <a:rPr lang="en-US" sz="1800" dirty="0"/>
              <a:t>In the report it states you said/did/etc. this _____. Is this true?</a:t>
            </a:r>
          </a:p>
          <a:p>
            <a:pPr lvl="0"/>
            <a:r>
              <a:rPr lang="en-US" sz="1800" dirty="0"/>
              <a:t>Can you tell us what context you said/did/etc. that?  </a:t>
            </a:r>
          </a:p>
          <a:p>
            <a:pPr lvl="0"/>
            <a:r>
              <a:rPr lang="en-US" sz="1800" dirty="0"/>
              <a:t>In what context did you get consent?</a:t>
            </a:r>
          </a:p>
          <a:p>
            <a:pPr lvl="0"/>
            <a:r>
              <a:rPr lang="en-US" dirty="0"/>
              <a:t>How did you give consent?</a:t>
            </a:r>
          </a:p>
          <a:p>
            <a:pPr lvl="0"/>
            <a:r>
              <a:rPr lang="en-US" sz="1800" dirty="0"/>
              <a:t> Ask questions around the issues where there is not agreement.</a:t>
            </a:r>
          </a:p>
          <a:p>
            <a:pPr lvl="0"/>
            <a:r>
              <a:rPr lang="en-US" sz="1800" dirty="0"/>
              <a:t>We are evaluating two versions of the events. Why </a:t>
            </a:r>
            <a:r>
              <a:rPr lang="en-US" dirty="0"/>
              <a:t>is ______’s </a:t>
            </a:r>
            <a:r>
              <a:rPr lang="en-US" sz="1800" dirty="0"/>
              <a:t>so different from yours?</a:t>
            </a:r>
          </a:p>
          <a:p>
            <a:r>
              <a:rPr lang="en-US" sz="1800" dirty="0"/>
              <a:t>Anything else you can think of, but keep it relevant.</a:t>
            </a:r>
          </a:p>
          <a:p>
            <a:pPr lvl="1"/>
            <a:endParaRPr lang="en-US" sz="1400" dirty="0"/>
          </a:p>
          <a:p>
            <a:pPr marL="0" indent="0">
              <a:buNone/>
            </a:pPr>
            <a:endParaRPr lang="en-US" sz="1800" dirty="0"/>
          </a:p>
          <a:p>
            <a:pPr marL="0" indent="0">
              <a:buNone/>
            </a:pPr>
            <a:r>
              <a:rPr lang="en-US" sz="1800" dirty="0"/>
              <a:t>	</a:t>
            </a:r>
            <a:endParaRPr lang="en-US" sz="1800" dirty="0">
              <a:latin typeface="Arial" pitchFamily="34" charset="0"/>
              <a:cs typeface="Arial" pitchFamily="34" charset="0"/>
            </a:endParaRPr>
          </a:p>
        </p:txBody>
      </p:sp>
      <p:sp>
        <p:nvSpPr>
          <p:cNvPr id="3" name="TextBox 2">
            <a:extLst>
              <a:ext uri="{FF2B5EF4-FFF2-40B4-BE49-F238E27FC236}">
                <a16:creationId xmlns:a16="http://schemas.microsoft.com/office/drawing/2014/main" id="{0566B247-6CD8-DE45-955A-296DFCB93477}"/>
              </a:ext>
            </a:extLst>
          </p:cNvPr>
          <p:cNvSpPr txBox="1"/>
          <p:nvPr/>
        </p:nvSpPr>
        <p:spPr>
          <a:xfrm>
            <a:off x="152401" y="2898667"/>
            <a:ext cx="2879512" cy="523220"/>
          </a:xfrm>
          <a:prstGeom prst="rect">
            <a:avLst/>
          </a:prstGeom>
          <a:noFill/>
        </p:spPr>
        <p:txBody>
          <a:bodyPr wrap="square" rtlCol="0">
            <a:spAutoFit/>
          </a:bodyPr>
          <a:lstStyle/>
          <a:p>
            <a:r>
              <a:rPr lang="en-US" sz="2800" dirty="0"/>
              <a:t>Questions to ask:</a:t>
            </a:r>
          </a:p>
        </p:txBody>
      </p:sp>
    </p:spTree>
    <p:extLst>
      <p:ext uri="{BB962C8B-B14F-4D97-AF65-F5344CB8AC3E}">
        <p14:creationId xmlns:p14="http://schemas.microsoft.com/office/powerpoint/2010/main" val="14505563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000" y="253683"/>
            <a:ext cx="7970632" cy="1182144"/>
          </a:xfrm>
        </p:spPr>
        <p:txBody>
          <a:bodyPr>
            <a:noAutofit/>
          </a:bodyPr>
          <a:lstStyle/>
          <a:p>
            <a:pPr marL="54864" algn="ctr">
              <a:defRPr/>
            </a:pPr>
            <a:r>
              <a:rPr lang="en-US" sz="3200" dirty="0"/>
              <a:t>Terminology</a:t>
            </a:r>
          </a:p>
        </p:txBody>
      </p:sp>
      <p:sp>
        <p:nvSpPr>
          <p:cNvPr id="18433" name="Rectangle 1"/>
          <p:cNvSpPr>
            <a:spLocks noGrp="1" noChangeArrowheads="1"/>
          </p:cNvSpPr>
          <p:nvPr>
            <p:ph idx="1"/>
          </p:nvPr>
        </p:nvSpPr>
        <p:spPr bwMode="auto">
          <a:xfrm>
            <a:off x="5604932" y="989423"/>
            <a:ext cx="5520268" cy="3814121"/>
          </a:xfrm>
          <a:prstGeom prst="rect">
            <a:avLst/>
          </a:prstGeom>
          <a:noFill/>
          <a:ln w="9525">
            <a:noFill/>
            <a:miter lim="800000"/>
            <a:headEnd/>
            <a:tailEnd/>
          </a:ln>
          <a:effectLst/>
        </p:spPr>
        <p:txBody>
          <a:bodyPr vert="horz" wrap="square" lIns="91440" tIns="45720" rIns="91440" bIns="45720" numCol="1" rtlCol="0" anchor="ctr" anchorCtr="0" compatLnSpc="1">
            <a:prstTxWarp prst="textNoShape">
              <a:avLst/>
            </a:prstTxWarp>
            <a:spAutoFit/>
          </a:bodyPr>
          <a:lstStyle/>
          <a:p>
            <a:r>
              <a:rPr lang="en-US" sz="1800" dirty="0"/>
              <a:t>“Responsible or Not Responsible,” not</a:t>
            </a:r>
          </a:p>
          <a:p>
            <a:pPr>
              <a:buNone/>
            </a:pPr>
            <a:r>
              <a:rPr lang="en-US" sz="1800" dirty="0"/>
              <a:t>	“Guilty or Innocent”</a:t>
            </a:r>
          </a:p>
          <a:p>
            <a:r>
              <a:rPr lang="en-US" sz="1800" dirty="0"/>
              <a:t>“Information,” not “Evidence”</a:t>
            </a:r>
          </a:p>
          <a:p>
            <a:r>
              <a:rPr lang="en-US" sz="1800" dirty="0"/>
              <a:t>“Hearing,” not “Trial”</a:t>
            </a:r>
          </a:p>
          <a:p>
            <a:r>
              <a:rPr lang="en-US" sz="1800" dirty="0"/>
              <a:t>“Accused Student” or “Respondent,” not “Defendant.”</a:t>
            </a:r>
            <a:endParaRPr lang="en-US" sz="1400" dirty="0"/>
          </a:p>
          <a:p>
            <a:pPr lvl="1"/>
            <a:endParaRPr lang="en-US" sz="1400" dirty="0"/>
          </a:p>
          <a:p>
            <a:pPr marL="0" indent="0">
              <a:buNone/>
            </a:pPr>
            <a:endParaRPr lang="en-US" sz="1800" dirty="0"/>
          </a:p>
          <a:p>
            <a:pPr marL="0" indent="0">
              <a:buNone/>
            </a:pPr>
            <a:r>
              <a:rPr lang="en-US" sz="1800" dirty="0"/>
              <a:t>	</a:t>
            </a:r>
            <a:endParaRPr lang="en-US" sz="1800" dirty="0">
              <a:latin typeface="Arial" pitchFamily="34" charset="0"/>
              <a:cs typeface="Arial" pitchFamily="34" charset="0"/>
            </a:endParaRPr>
          </a:p>
        </p:txBody>
      </p:sp>
      <p:sp>
        <p:nvSpPr>
          <p:cNvPr id="3" name="TextBox 2">
            <a:extLst>
              <a:ext uri="{FF2B5EF4-FFF2-40B4-BE49-F238E27FC236}">
                <a16:creationId xmlns:a16="http://schemas.microsoft.com/office/drawing/2014/main" id="{81378599-D449-5D41-B5EA-4D262D8AF7E3}"/>
              </a:ext>
            </a:extLst>
          </p:cNvPr>
          <p:cNvSpPr txBox="1"/>
          <p:nvPr/>
        </p:nvSpPr>
        <p:spPr>
          <a:xfrm>
            <a:off x="863601" y="2810933"/>
            <a:ext cx="3869176" cy="369332"/>
          </a:xfrm>
          <a:prstGeom prst="rect">
            <a:avLst/>
          </a:prstGeom>
          <a:noFill/>
        </p:spPr>
        <p:txBody>
          <a:bodyPr wrap="square" rtlCol="0">
            <a:spAutoFit/>
          </a:bodyPr>
          <a:lstStyle/>
          <a:p>
            <a:r>
              <a:rPr lang="en-US" dirty="0"/>
              <a:t>This is not a court of law:</a:t>
            </a:r>
          </a:p>
        </p:txBody>
      </p:sp>
    </p:spTree>
    <p:extLst>
      <p:ext uri="{BB962C8B-B14F-4D97-AF65-F5344CB8AC3E}">
        <p14:creationId xmlns:p14="http://schemas.microsoft.com/office/powerpoint/2010/main" val="141544851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000" y="253683"/>
            <a:ext cx="7970632" cy="1182144"/>
          </a:xfrm>
        </p:spPr>
        <p:txBody>
          <a:bodyPr>
            <a:noAutofit/>
          </a:bodyPr>
          <a:lstStyle/>
          <a:p>
            <a:pPr marL="54864" algn="ctr">
              <a:defRPr/>
            </a:pPr>
            <a:r>
              <a:rPr lang="en-US" sz="3200" dirty="0"/>
              <a:t>Arriving at a Determination</a:t>
            </a:r>
          </a:p>
        </p:txBody>
      </p:sp>
      <p:sp>
        <p:nvSpPr>
          <p:cNvPr id="18433" name="Rectangle 1"/>
          <p:cNvSpPr>
            <a:spLocks noGrp="1" noChangeArrowheads="1"/>
          </p:cNvSpPr>
          <p:nvPr>
            <p:ph idx="1"/>
          </p:nvPr>
        </p:nvSpPr>
        <p:spPr bwMode="auto">
          <a:xfrm>
            <a:off x="5334000" y="-1679121"/>
            <a:ext cx="5909732" cy="8166338"/>
          </a:xfrm>
          <a:prstGeom prst="rect">
            <a:avLst/>
          </a:prstGeom>
          <a:noFill/>
          <a:ln w="9525">
            <a:noFill/>
            <a:miter lim="800000"/>
            <a:headEnd/>
            <a:tailEnd/>
          </a:ln>
          <a:effectLst/>
        </p:spPr>
        <p:txBody>
          <a:bodyPr vert="horz" wrap="square" lIns="91440" tIns="45720" rIns="91440" bIns="45720" numCol="1" rtlCol="0" anchor="ctr" anchorCtr="0" compatLnSpc="1">
            <a:prstTxWarp prst="textNoShape">
              <a:avLst/>
            </a:prstTxWarp>
            <a:spAutoFit/>
          </a:bodyPr>
          <a:lstStyle/>
          <a:p>
            <a:pPr marL="109728" indent="0">
              <a:buNone/>
            </a:pPr>
            <a:endParaRPr lang="en-US" sz="1800" b="1" dirty="0"/>
          </a:p>
          <a:p>
            <a:pPr marL="109728" indent="0">
              <a:buNone/>
            </a:pPr>
            <a:endParaRPr lang="en-US" sz="1800" b="1" dirty="0"/>
          </a:p>
          <a:p>
            <a:pPr marL="109728" indent="0">
              <a:buNone/>
            </a:pPr>
            <a:endParaRPr lang="en-US" sz="1800" b="1" dirty="0"/>
          </a:p>
          <a:p>
            <a:pPr marL="109728" indent="0">
              <a:buNone/>
            </a:pPr>
            <a:endParaRPr lang="en-US" sz="1800" b="1" dirty="0"/>
          </a:p>
          <a:p>
            <a:pPr marL="109728" indent="0">
              <a:buNone/>
            </a:pPr>
            <a:endParaRPr lang="en-US" sz="1800" b="1" dirty="0"/>
          </a:p>
          <a:p>
            <a:pPr marL="109728" indent="0">
              <a:buNone/>
            </a:pPr>
            <a:endParaRPr lang="en-US" sz="1800" b="1" dirty="0"/>
          </a:p>
          <a:p>
            <a:pPr marL="109728" indent="0">
              <a:buNone/>
            </a:pPr>
            <a:endParaRPr lang="en-US" sz="1800" b="1" dirty="0"/>
          </a:p>
          <a:p>
            <a:r>
              <a:rPr lang="en-US" sz="1800" dirty="0"/>
              <a:t>Court of Law:</a:t>
            </a:r>
          </a:p>
          <a:p>
            <a:pPr lvl="1"/>
            <a:r>
              <a:rPr lang="en-US" sz="1400" dirty="0"/>
              <a:t>Beyond a reasonable doubt</a:t>
            </a:r>
          </a:p>
          <a:p>
            <a:pPr lvl="1"/>
            <a:r>
              <a:rPr lang="en-US" sz="1400" dirty="0"/>
              <a:t>Unanimous/majority jury verdict</a:t>
            </a:r>
          </a:p>
          <a:p>
            <a:endParaRPr lang="en-US" sz="1800" dirty="0"/>
          </a:p>
          <a:p>
            <a:endParaRPr lang="en-US" sz="1800" dirty="0"/>
          </a:p>
          <a:p>
            <a:endParaRPr lang="en-US" sz="1800" dirty="0"/>
          </a:p>
          <a:p>
            <a:endParaRPr lang="en-US" sz="1800" dirty="0"/>
          </a:p>
          <a:p>
            <a:endParaRPr lang="en-US" sz="1800" dirty="0"/>
          </a:p>
          <a:p>
            <a:r>
              <a:rPr lang="en-US" sz="1800" dirty="0"/>
              <a:t>Higher Ed = Preponderance of the evidence:</a:t>
            </a:r>
          </a:p>
          <a:p>
            <a:pPr lvl="1"/>
            <a:r>
              <a:rPr lang="en-US" sz="1400" dirty="0"/>
              <a:t>More likely than not</a:t>
            </a:r>
          </a:p>
          <a:p>
            <a:pPr lvl="1"/>
            <a:r>
              <a:rPr lang="en-US" sz="1400" dirty="0"/>
              <a:t>Greater than 50%</a:t>
            </a:r>
          </a:p>
          <a:p>
            <a:pPr lvl="1"/>
            <a:r>
              <a:rPr lang="en-US" sz="1400" dirty="0"/>
              <a:t>Tie goes to the respondent-always</a:t>
            </a:r>
          </a:p>
          <a:p>
            <a:pPr marL="0" indent="0">
              <a:buNone/>
            </a:pPr>
            <a:endParaRPr lang="en-US" sz="1800" dirty="0"/>
          </a:p>
          <a:p>
            <a:pPr marL="0" indent="0">
              <a:buNone/>
            </a:pPr>
            <a:r>
              <a:rPr lang="en-US" sz="1800" dirty="0"/>
              <a:t>	</a:t>
            </a:r>
            <a:endParaRPr lang="en-US" sz="1800" dirty="0">
              <a:latin typeface="Arial" pitchFamily="34" charset="0"/>
              <a:cs typeface="Arial" pitchFamily="34" charset="0"/>
            </a:endParaRPr>
          </a:p>
        </p:txBody>
      </p:sp>
      <p:pic>
        <p:nvPicPr>
          <p:cNvPr id="1026" name="Picture 2" descr="C:\Program Files (x86)\Microsoft Office\MEDIA\CAGCAT10\j0300840.wmf"/>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5667353" y="2658775"/>
            <a:ext cx="1814512" cy="1528762"/>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02AD123D-CBCC-F74D-AB08-C235A255F3A2}"/>
              </a:ext>
            </a:extLst>
          </p:cNvPr>
          <p:cNvSpPr txBox="1"/>
          <p:nvPr/>
        </p:nvSpPr>
        <p:spPr>
          <a:xfrm>
            <a:off x="880533" y="3420533"/>
            <a:ext cx="3764482" cy="369332"/>
          </a:xfrm>
          <a:prstGeom prst="rect">
            <a:avLst/>
          </a:prstGeom>
          <a:noFill/>
        </p:spPr>
        <p:txBody>
          <a:bodyPr wrap="square" rtlCol="0">
            <a:spAutoFit/>
          </a:bodyPr>
          <a:lstStyle/>
          <a:p>
            <a:r>
              <a:rPr lang="en-US" dirty="0"/>
              <a:t>Standard of Evidence</a:t>
            </a:r>
          </a:p>
        </p:txBody>
      </p:sp>
    </p:spTree>
    <p:extLst>
      <p:ext uri="{BB962C8B-B14F-4D97-AF65-F5344CB8AC3E}">
        <p14:creationId xmlns:p14="http://schemas.microsoft.com/office/powerpoint/2010/main" val="15616753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8433">
                                            <p:txEl>
                                              <p:pRg st="20" end="20"/>
                                            </p:txEl>
                                          </p:spTgt>
                                        </p:tgtEl>
                                        <p:attrNameLst>
                                          <p:attrName>style.visibility</p:attrName>
                                        </p:attrNameLst>
                                      </p:cBhvr>
                                      <p:to>
                                        <p:strVal val="visible"/>
                                      </p:to>
                                    </p:set>
                                    <p:animEffect transition="in" filter="blinds(horizontal)">
                                      <p:cBhvr>
                                        <p:cTn id="7" dur="500"/>
                                        <p:tgtEl>
                                          <p:spTgt spid="18433">
                                            <p:txEl>
                                              <p:pRg st="20" end="20"/>
                                            </p:txEl>
                                          </p:spTgt>
                                        </p:tgtEl>
                                      </p:cBhvr>
                                    </p:animEffect>
                                  </p:childTnLst>
                                </p:cTn>
                              </p:par>
                              <p:par>
                                <p:cTn id="8" presetID="1" presetClass="entr" presetSubtype="0" fill="hold" nodeType="withEffect">
                                  <p:stCondLst>
                                    <p:cond delay="0"/>
                                  </p:stCondLst>
                                  <p:childTnLst>
                                    <p:set>
                                      <p:cBhvr>
                                        <p:cTn id="9" dur="1" fill="hold">
                                          <p:stCondLst>
                                            <p:cond delay="0"/>
                                          </p:stCondLst>
                                        </p:cTn>
                                        <p:tgtEl>
                                          <p:spTgt spid="18433">
                                            <p:txEl>
                                              <p:pRg st="7" end="7"/>
                                            </p:txEl>
                                          </p:spTgt>
                                        </p:tgtEl>
                                        <p:attrNameLst>
                                          <p:attrName>style.visibility</p:attrName>
                                        </p:attrNameLst>
                                      </p:cBhvr>
                                      <p:to>
                                        <p:strVal val="visible"/>
                                      </p:to>
                                    </p:set>
                                  </p:childTnLst>
                                </p:cTn>
                              </p:par>
                              <p:par>
                                <p:cTn id="10" presetID="1" presetClass="entr" presetSubtype="0" fill="hold" nodeType="withEffect">
                                  <p:stCondLst>
                                    <p:cond delay="0"/>
                                  </p:stCondLst>
                                  <p:childTnLst>
                                    <p:set>
                                      <p:cBhvr>
                                        <p:cTn id="11" dur="1" fill="hold">
                                          <p:stCondLst>
                                            <p:cond delay="0"/>
                                          </p:stCondLst>
                                        </p:cTn>
                                        <p:tgtEl>
                                          <p:spTgt spid="18433">
                                            <p:txEl>
                                              <p:pRg st="8" end="8"/>
                                            </p:txEl>
                                          </p:spTgt>
                                        </p:tgtEl>
                                        <p:attrNameLst>
                                          <p:attrName>style.visibility</p:attrName>
                                        </p:attrNameLst>
                                      </p:cBhvr>
                                      <p:to>
                                        <p:strVal val="visible"/>
                                      </p:to>
                                    </p:set>
                                  </p:childTnLst>
                                </p:cTn>
                              </p:par>
                              <p:par>
                                <p:cTn id="12" presetID="1" presetClass="entr" presetSubtype="0" fill="hold" nodeType="withEffect">
                                  <p:stCondLst>
                                    <p:cond delay="0"/>
                                  </p:stCondLst>
                                  <p:childTnLst>
                                    <p:set>
                                      <p:cBhvr>
                                        <p:cTn id="13" dur="1" fill="hold">
                                          <p:stCondLst>
                                            <p:cond delay="0"/>
                                          </p:stCondLst>
                                        </p:cTn>
                                        <p:tgtEl>
                                          <p:spTgt spid="18433">
                                            <p:txEl>
                                              <p:pRg st="9" end="9"/>
                                            </p:txEl>
                                          </p:spTgt>
                                        </p:tgtEl>
                                        <p:attrNameLst>
                                          <p:attrName>style.visibility</p:attrName>
                                        </p:attrNameLst>
                                      </p:cBhvr>
                                      <p:to>
                                        <p:strVal val="visible"/>
                                      </p:to>
                                    </p:set>
                                  </p:childTnLst>
                                </p:cTn>
                              </p:par>
                              <p:par>
                                <p:cTn id="14" presetID="1" presetClass="entr" presetSubtype="0" fill="hold" nodeType="withEffect">
                                  <p:stCondLst>
                                    <p:cond delay="0"/>
                                  </p:stCondLst>
                                  <p:childTnLst>
                                    <p:set>
                                      <p:cBhvr>
                                        <p:cTn id="15" dur="1" fill="hold">
                                          <p:stCondLst>
                                            <p:cond delay="0"/>
                                          </p:stCondLst>
                                        </p:cTn>
                                        <p:tgtEl>
                                          <p:spTgt spid="18433">
                                            <p:txEl>
                                              <p:pRg st="15" end="15"/>
                                            </p:txEl>
                                          </p:spTgt>
                                        </p:tgtEl>
                                        <p:attrNameLst>
                                          <p:attrName>style.visibility</p:attrName>
                                        </p:attrNameLst>
                                      </p:cBhvr>
                                      <p:to>
                                        <p:strVal val="visible"/>
                                      </p:to>
                                    </p:set>
                                  </p:childTnLst>
                                </p:cTn>
                              </p:par>
                              <p:par>
                                <p:cTn id="16" presetID="1" presetClass="entr" presetSubtype="0" fill="hold" nodeType="withEffect">
                                  <p:stCondLst>
                                    <p:cond delay="0"/>
                                  </p:stCondLst>
                                  <p:childTnLst>
                                    <p:set>
                                      <p:cBhvr>
                                        <p:cTn id="17" dur="1" fill="hold">
                                          <p:stCondLst>
                                            <p:cond delay="0"/>
                                          </p:stCondLst>
                                        </p:cTn>
                                        <p:tgtEl>
                                          <p:spTgt spid="18433">
                                            <p:txEl>
                                              <p:pRg st="16" end="16"/>
                                            </p:txEl>
                                          </p:spTgt>
                                        </p:tgtEl>
                                        <p:attrNameLst>
                                          <p:attrName>style.visibility</p:attrName>
                                        </p:attrNameLst>
                                      </p:cBhvr>
                                      <p:to>
                                        <p:strVal val="visible"/>
                                      </p:to>
                                    </p:set>
                                  </p:childTnLst>
                                </p:cTn>
                              </p:par>
                              <p:par>
                                <p:cTn id="18" presetID="1" presetClass="entr" presetSubtype="0" fill="hold" nodeType="withEffect">
                                  <p:stCondLst>
                                    <p:cond delay="0"/>
                                  </p:stCondLst>
                                  <p:childTnLst>
                                    <p:set>
                                      <p:cBhvr>
                                        <p:cTn id="19" dur="1" fill="hold">
                                          <p:stCondLst>
                                            <p:cond delay="0"/>
                                          </p:stCondLst>
                                        </p:cTn>
                                        <p:tgtEl>
                                          <p:spTgt spid="18433">
                                            <p:txEl>
                                              <p:pRg st="17" end="17"/>
                                            </p:txEl>
                                          </p:spTgt>
                                        </p:tgtEl>
                                        <p:attrNameLst>
                                          <p:attrName>style.visibility</p:attrName>
                                        </p:attrNameLst>
                                      </p:cBhvr>
                                      <p:to>
                                        <p:strVal val="visible"/>
                                      </p:to>
                                    </p:set>
                                  </p:childTnLst>
                                </p:cTn>
                              </p:par>
                              <p:par>
                                <p:cTn id="20" presetID="1" presetClass="entr" presetSubtype="0" fill="hold" nodeType="withEffect">
                                  <p:stCondLst>
                                    <p:cond delay="0"/>
                                  </p:stCondLst>
                                  <p:childTnLst>
                                    <p:set>
                                      <p:cBhvr>
                                        <p:cTn id="21" dur="1" fill="hold">
                                          <p:stCondLst>
                                            <p:cond delay="0"/>
                                          </p:stCondLst>
                                        </p:cTn>
                                        <p:tgtEl>
                                          <p:spTgt spid="18433">
                                            <p:txEl>
                                              <p:pRg st="18" end="1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000" y="253683"/>
            <a:ext cx="7970632" cy="1182144"/>
          </a:xfrm>
        </p:spPr>
        <p:txBody>
          <a:bodyPr>
            <a:noAutofit/>
          </a:bodyPr>
          <a:lstStyle/>
          <a:p>
            <a:pPr marL="54864" algn="ctr">
              <a:defRPr/>
            </a:pPr>
            <a:r>
              <a:rPr lang="en-US" sz="3200" dirty="0"/>
              <a:t>Sanctions</a:t>
            </a:r>
          </a:p>
        </p:txBody>
      </p:sp>
      <p:sp>
        <p:nvSpPr>
          <p:cNvPr id="18433" name="Rectangle 1"/>
          <p:cNvSpPr>
            <a:spLocks noGrp="1" noChangeArrowheads="1"/>
          </p:cNvSpPr>
          <p:nvPr>
            <p:ph idx="1"/>
          </p:nvPr>
        </p:nvSpPr>
        <p:spPr bwMode="auto">
          <a:xfrm>
            <a:off x="1132115" y="-1018274"/>
            <a:ext cx="7543800" cy="7514878"/>
          </a:xfrm>
          <a:prstGeom prst="rect">
            <a:avLst/>
          </a:prstGeom>
          <a:noFill/>
          <a:ln w="9525">
            <a:noFill/>
            <a:miter lim="800000"/>
            <a:headEnd/>
            <a:tailEnd/>
          </a:ln>
          <a:effectLst/>
        </p:spPr>
        <p:txBody>
          <a:bodyPr vert="horz" wrap="square" lIns="91440" tIns="45720" rIns="91440" bIns="45720" numCol="1" rtlCol="0" anchor="ctr" anchorCtr="0" compatLnSpc="1">
            <a:prstTxWarp prst="textNoShape">
              <a:avLst/>
            </a:prstTxWarp>
            <a:spAutoFit/>
          </a:bodyPr>
          <a:lstStyle/>
          <a:p>
            <a:endParaRPr lang="en-US" sz="1800" b="1" dirty="0"/>
          </a:p>
          <a:p>
            <a:endParaRPr lang="en-US" sz="1800" b="1" dirty="0"/>
          </a:p>
          <a:p>
            <a:endParaRPr lang="en-US" sz="1800" b="1" dirty="0"/>
          </a:p>
          <a:p>
            <a:endParaRPr lang="en-US" sz="1800" b="1" dirty="0"/>
          </a:p>
          <a:p>
            <a:endParaRPr lang="en-US" sz="1800" b="1" dirty="0"/>
          </a:p>
          <a:p>
            <a:r>
              <a:rPr lang="en-US" sz="1800" b="1" dirty="0"/>
              <a:t>Things to consider:</a:t>
            </a:r>
          </a:p>
          <a:p>
            <a:pPr lvl="1"/>
            <a:r>
              <a:rPr lang="en-US" sz="1400" dirty="0"/>
              <a:t>Severity of the act</a:t>
            </a:r>
          </a:p>
          <a:p>
            <a:pPr lvl="1"/>
            <a:r>
              <a:rPr lang="en-US" sz="1400" dirty="0"/>
              <a:t>Continued safety of the campus and community</a:t>
            </a:r>
          </a:p>
          <a:p>
            <a:pPr lvl="1"/>
            <a:r>
              <a:rPr lang="en-US" sz="1400" dirty="0"/>
              <a:t>Disposition/attitude</a:t>
            </a:r>
          </a:p>
          <a:p>
            <a:endParaRPr lang="en-US" sz="1800" b="1" dirty="0"/>
          </a:p>
          <a:p>
            <a:r>
              <a:rPr lang="en-US" sz="1800" b="1" dirty="0"/>
              <a:t>Developmental/Educational (Not for Cases involving Sexual Violence):</a:t>
            </a:r>
          </a:p>
          <a:p>
            <a:pPr lvl="1"/>
            <a:r>
              <a:rPr lang="en-US" sz="1400" dirty="0"/>
              <a:t>Research, reflection papers</a:t>
            </a:r>
          </a:p>
          <a:p>
            <a:pPr lvl="1"/>
            <a:r>
              <a:rPr lang="en-US" sz="1400" dirty="0"/>
              <a:t>Appointments with various campus or community resources</a:t>
            </a:r>
          </a:p>
          <a:p>
            <a:pPr lvl="1"/>
            <a:r>
              <a:rPr lang="en-US" sz="1400" dirty="0"/>
              <a:t>Community Service</a:t>
            </a:r>
          </a:p>
          <a:p>
            <a:endParaRPr lang="en-US" sz="1800" dirty="0"/>
          </a:p>
          <a:p>
            <a:r>
              <a:rPr lang="en-US" sz="1800" b="1" dirty="0"/>
              <a:t>Punitive/Risk Management</a:t>
            </a:r>
          </a:p>
          <a:p>
            <a:pPr lvl="1"/>
            <a:r>
              <a:rPr lang="en-US" sz="1400" dirty="0"/>
              <a:t>Disciplinary Probation</a:t>
            </a:r>
          </a:p>
          <a:p>
            <a:pPr lvl="1"/>
            <a:r>
              <a:rPr lang="en-US" sz="1400" dirty="0"/>
              <a:t>Suspension</a:t>
            </a:r>
          </a:p>
          <a:p>
            <a:pPr lvl="1"/>
            <a:r>
              <a:rPr lang="en-US" sz="1400" dirty="0"/>
              <a:t>Permanent Expulsion</a:t>
            </a:r>
            <a:endParaRPr lang="en-US" sz="1800" dirty="0"/>
          </a:p>
          <a:p>
            <a:pPr marL="0" indent="0">
              <a:buNone/>
            </a:pPr>
            <a:r>
              <a:rPr lang="en-US" sz="1800" dirty="0"/>
              <a:t>	</a:t>
            </a:r>
            <a:endParaRPr lang="en-US" sz="1800" dirty="0">
              <a:latin typeface="Arial" pitchFamily="34" charset="0"/>
              <a:cs typeface="Arial" pitchFamily="34" charset="0"/>
            </a:endParaRPr>
          </a:p>
        </p:txBody>
      </p:sp>
    </p:spTree>
    <p:extLst>
      <p:ext uri="{BB962C8B-B14F-4D97-AF65-F5344CB8AC3E}">
        <p14:creationId xmlns:p14="http://schemas.microsoft.com/office/powerpoint/2010/main" val="22361884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433">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8433">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8433">
                                            <p:txEl>
                                              <p:pRg st="7" end="7"/>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8433">
                                            <p:txEl>
                                              <p:pRg st="8" end="8"/>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8433">
                                            <p:txEl>
                                              <p:pRg st="10" end="10"/>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8433">
                                            <p:txEl>
                                              <p:pRg st="11" end="11"/>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8433">
                                            <p:txEl>
                                              <p:pRg st="12" end="12"/>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8433">
                                            <p:txEl>
                                              <p:pRg st="13" end="1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8433">
                                            <p:txEl>
                                              <p:pRg st="15" end="15"/>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8433">
                                            <p:txEl>
                                              <p:pRg st="16" end="16"/>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8433">
                                            <p:txEl>
                                              <p:pRg st="17" end="17"/>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8433">
                                            <p:txEl>
                                              <p:pRg st="18" end="1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spcBef>
                <a:spcPts val="1200"/>
              </a:spcBef>
            </a:pPr>
            <a:r>
              <a:rPr lang="en-US" dirty="0"/>
              <a:t>Both the Complainant and Respondent have the right to appeal the finding of the EGP.</a:t>
            </a:r>
          </a:p>
          <a:p>
            <a:pPr>
              <a:spcBef>
                <a:spcPts val="1200"/>
              </a:spcBef>
            </a:pPr>
            <a:r>
              <a:rPr lang="en-US" dirty="0"/>
              <a:t>Appeals are submitted to the Title IX Coordinator, and forwarded to an Appeals Board</a:t>
            </a:r>
          </a:p>
          <a:p>
            <a:pPr>
              <a:spcBef>
                <a:spcPts val="1200"/>
              </a:spcBef>
            </a:pPr>
            <a:r>
              <a:rPr lang="en-US" dirty="0"/>
              <a:t>Board consists of three (3) SOU administrators.</a:t>
            </a:r>
          </a:p>
          <a:p>
            <a:endParaRPr lang="en-US" dirty="0"/>
          </a:p>
        </p:txBody>
      </p:sp>
      <p:sp>
        <p:nvSpPr>
          <p:cNvPr id="3" name="Title 2"/>
          <p:cNvSpPr>
            <a:spLocks noGrp="1"/>
          </p:cNvSpPr>
          <p:nvPr>
            <p:ph type="title"/>
          </p:nvPr>
        </p:nvSpPr>
        <p:spPr/>
        <p:txBody>
          <a:bodyPr/>
          <a:lstStyle/>
          <a:p>
            <a:r>
              <a:rPr lang="en-US" dirty="0"/>
              <a:t>Appeals and Appeal Board</a:t>
            </a:r>
          </a:p>
        </p:txBody>
      </p:sp>
    </p:spTree>
    <p:extLst>
      <p:ext uri="{BB962C8B-B14F-4D97-AF65-F5344CB8AC3E}">
        <p14:creationId xmlns:p14="http://schemas.microsoft.com/office/powerpoint/2010/main" val="271711599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a:t>Appeals will be considered based on the </a:t>
            </a:r>
            <a:r>
              <a:rPr lang="en-US" u="sng" dirty="0"/>
              <a:t>following criteria</a:t>
            </a:r>
            <a:r>
              <a:rPr lang="en-US" dirty="0"/>
              <a:t>:</a:t>
            </a:r>
          </a:p>
          <a:p>
            <a:pPr lvl="1">
              <a:spcAft>
                <a:spcPts val="1200"/>
              </a:spcAft>
            </a:pPr>
            <a:r>
              <a:rPr lang="en-US" dirty="0"/>
              <a:t>1) A procedural irregularity that affected the outcome of the matter</a:t>
            </a:r>
          </a:p>
          <a:p>
            <a:pPr lvl="1">
              <a:spcAft>
                <a:spcPts val="1200"/>
              </a:spcAft>
            </a:pPr>
            <a:r>
              <a:rPr lang="en-US" dirty="0"/>
              <a:t> 2) To consider new evidence, unknown or unavailable during the original hearing or investigation, that could substantially impact the original finding. </a:t>
            </a:r>
          </a:p>
          <a:p>
            <a:pPr lvl="1">
              <a:spcAft>
                <a:spcPts val="1200"/>
              </a:spcAft>
            </a:pPr>
            <a:r>
              <a:rPr lang="en-US" dirty="0"/>
              <a:t>3) The sanctions imposed are substantially disproportionate to the severity of the violation or the sanctions fall outside the range of sanctions the University has designated for the offense. </a:t>
            </a:r>
          </a:p>
          <a:p>
            <a:pPr lvl="1">
              <a:spcAft>
                <a:spcPts val="1200"/>
              </a:spcAft>
            </a:pPr>
            <a:r>
              <a:rPr lang="en-US" dirty="0"/>
              <a:t>4) The Director of Equity Grievance/Title IX Coordinator, Investigator, Panel Member, or Panel Chair had a conflict of interest or bias for or against Complainants or Respondents generally or for or against the specific Complainant or Respondent and the bias or conflict affected the outcome of the matter.</a:t>
            </a:r>
          </a:p>
          <a:p>
            <a:pPr lvl="1">
              <a:spcAft>
                <a:spcPts val="1200"/>
              </a:spcAft>
            </a:pPr>
            <a:r>
              <a:rPr lang="en-US" dirty="0"/>
              <a:t>This is </a:t>
            </a:r>
            <a:r>
              <a:rPr lang="en-US" b="1" u="sng" dirty="0"/>
              <a:t>not</a:t>
            </a:r>
            <a:r>
              <a:rPr lang="en-US" dirty="0"/>
              <a:t> a re-hearing of the case</a:t>
            </a:r>
          </a:p>
          <a:p>
            <a:pPr lvl="1">
              <a:spcAft>
                <a:spcPts val="1200"/>
              </a:spcAft>
            </a:pPr>
            <a:r>
              <a:rPr lang="en-US" dirty="0"/>
              <a:t>Once the appeal is heard, the resulting decision is the University’s final stance on the issue.</a:t>
            </a:r>
          </a:p>
          <a:p>
            <a:pPr lvl="1"/>
            <a:endParaRPr lang="en-US" dirty="0"/>
          </a:p>
          <a:p>
            <a:pPr lvl="1"/>
            <a:endParaRPr lang="en-US" dirty="0"/>
          </a:p>
          <a:p>
            <a:endParaRPr lang="en-US" dirty="0"/>
          </a:p>
        </p:txBody>
      </p:sp>
      <p:sp>
        <p:nvSpPr>
          <p:cNvPr id="3" name="Title 2"/>
          <p:cNvSpPr>
            <a:spLocks noGrp="1"/>
          </p:cNvSpPr>
          <p:nvPr>
            <p:ph type="title"/>
          </p:nvPr>
        </p:nvSpPr>
        <p:spPr/>
        <p:txBody>
          <a:bodyPr/>
          <a:lstStyle/>
          <a:p>
            <a:r>
              <a:rPr lang="en-US" dirty="0"/>
              <a:t>Appeals and Appeal Board</a:t>
            </a:r>
          </a:p>
        </p:txBody>
      </p:sp>
    </p:spTree>
    <p:extLst>
      <p:ext uri="{BB962C8B-B14F-4D97-AF65-F5344CB8AC3E}">
        <p14:creationId xmlns:p14="http://schemas.microsoft.com/office/powerpoint/2010/main" val="9778100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D2A384-30C8-F44A-B210-B00C25B2AB68}"/>
              </a:ext>
            </a:extLst>
          </p:cNvPr>
          <p:cNvSpPr>
            <a:spLocks noGrp="1"/>
          </p:cNvSpPr>
          <p:nvPr>
            <p:ph type="title"/>
          </p:nvPr>
        </p:nvSpPr>
        <p:spPr/>
        <p:txBody>
          <a:bodyPr/>
          <a:lstStyle/>
          <a:p>
            <a:r>
              <a:rPr lang="en-US" dirty="0"/>
              <a:t>Reports of Sexual Violence</a:t>
            </a:r>
          </a:p>
        </p:txBody>
      </p:sp>
      <p:sp>
        <p:nvSpPr>
          <p:cNvPr id="3" name="Content Placeholder 2">
            <a:extLst>
              <a:ext uri="{FF2B5EF4-FFF2-40B4-BE49-F238E27FC236}">
                <a16:creationId xmlns:a16="http://schemas.microsoft.com/office/drawing/2014/main" id="{85EEF8AA-8E08-6A40-A6CE-82FE57EE260A}"/>
              </a:ext>
            </a:extLst>
          </p:cNvPr>
          <p:cNvSpPr>
            <a:spLocks noGrp="1"/>
          </p:cNvSpPr>
          <p:nvPr>
            <p:ph sz="half" idx="1"/>
          </p:nvPr>
        </p:nvSpPr>
        <p:spPr>
          <a:xfrm>
            <a:off x="685802" y="1828800"/>
            <a:ext cx="4995334" cy="3962401"/>
          </a:xfrm>
        </p:spPr>
        <p:txBody>
          <a:bodyPr>
            <a:normAutofit/>
          </a:bodyPr>
          <a:lstStyle/>
          <a:p>
            <a:r>
              <a:rPr lang="en-US" dirty="0"/>
              <a:t>Sexual Harassment: 29</a:t>
            </a:r>
          </a:p>
          <a:p>
            <a:r>
              <a:rPr lang="en-US" dirty="0"/>
              <a:t>Sexual Assault: 10</a:t>
            </a:r>
          </a:p>
          <a:p>
            <a:r>
              <a:rPr lang="en-US" dirty="0"/>
              <a:t>Stalking: 4</a:t>
            </a:r>
          </a:p>
          <a:p>
            <a:r>
              <a:rPr lang="en-US" dirty="0"/>
              <a:t>Rape: 9</a:t>
            </a:r>
          </a:p>
          <a:p>
            <a:r>
              <a:rPr lang="en-US" dirty="0"/>
              <a:t>Intimate Partner Violence: 30</a:t>
            </a:r>
          </a:p>
          <a:p>
            <a:r>
              <a:rPr lang="en-US" dirty="0"/>
              <a:t>Child Sexual Abuse: 1</a:t>
            </a:r>
          </a:p>
          <a:p>
            <a:r>
              <a:rPr lang="en-US" dirty="0"/>
              <a:t>Total Reports: 86</a:t>
            </a:r>
          </a:p>
          <a:p>
            <a:r>
              <a:rPr lang="en-US" dirty="0"/>
              <a:t>Last year: 154 Total Reports</a:t>
            </a:r>
          </a:p>
          <a:p>
            <a:endParaRPr lang="en-US" dirty="0"/>
          </a:p>
          <a:p>
            <a:endParaRPr lang="en-US" dirty="0"/>
          </a:p>
        </p:txBody>
      </p:sp>
      <p:graphicFrame>
        <p:nvGraphicFramePr>
          <p:cNvPr id="8" name="Content Placeholder 7">
            <a:extLst>
              <a:ext uri="{FF2B5EF4-FFF2-40B4-BE49-F238E27FC236}">
                <a16:creationId xmlns:a16="http://schemas.microsoft.com/office/drawing/2014/main" id="{32F5B761-CDD3-EB45-ABBE-1573EAF58117}"/>
              </a:ext>
            </a:extLst>
          </p:cNvPr>
          <p:cNvGraphicFramePr>
            <a:graphicFrameLocks noGrp="1"/>
          </p:cNvGraphicFramePr>
          <p:nvPr>
            <p:ph sz="half" idx="2"/>
          </p:nvPr>
        </p:nvGraphicFramePr>
        <p:xfrm>
          <a:off x="5821363" y="2141538"/>
          <a:ext cx="4995862" cy="364966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727168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8F5470-422A-7F41-9A4E-CDADEEFEEA82}"/>
              </a:ext>
            </a:extLst>
          </p:cNvPr>
          <p:cNvSpPr>
            <a:spLocks noGrp="1"/>
          </p:cNvSpPr>
          <p:nvPr>
            <p:ph type="title"/>
          </p:nvPr>
        </p:nvSpPr>
        <p:spPr/>
        <p:txBody>
          <a:bodyPr/>
          <a:lstStyle/>
          <a:p>
            <a:r>
              <a:rPr lang="en-US" dirty="0"/>
              <a:t>Reports of Bias/discrimination</a:t>
            </a:r>
          </a:p>
        </p:txBody>
      </p:sp>
      <p:sp>
        <p:nvSpPr>
          <p:cNvPr id="3" name="Content Placeholder 2">
            <a:extLst>
              <a:ext uri="{FF2B5EF4-FFF2-40B4-BE49-F238E27FC236}">
                <a16:creationId xmlns:a16="http://schemas.microsoft.com/office/drawing/2014/main" id="{670C08B9-33F4-D241-A0BD-BD48B3AF533F}"/>
              </a:ext>
            </a:extLst>
          </p:cNvPr>
          <p:cNvSpPr>
            <a:spLocks noGrp="1"/>
          </p:cNvSpPr>
          <p:nvPr>
            <p:ph sz="half" idx="1"/>
          </p:nvPr>
        </p:nvSpPr>
        <p:spPr/>
        <p:txBody>
          <a:bodyPr>
            <a:normAutofit fontScale="77500" lnSpcReduction="20000"/>
          </a:bodyPr>
          <a:lstStyle/>
          <a:p>
            <a:r>
              <a:rPr lang="en-US" dirty="0"/>
              <a:t>Racism: 32</a:t>
            </a:r>
          </a:p>
          <a:p>
            <a:r>
              <a:rPr lang="en-US" dirty="0"/>
              <a:t>Cis-gendered bias (sexism): 13</a:t>
            </a:r>
          </a:p>
          <a:p>
            <a:r>
              <a:rPr lang="en-US" dirty="0"/>
              <a:t>Misuse of Pronouns: 3</a:t>
            </a:r>
          </a:p>
          <a:p>
            <a:r>
              <a:rPr lang="en-US" dirty="0"/>
              <a:t>Ableism: 13</a:t>
            </a:r>
          </a:p>
          <a:p>
            <a:r>
              <a:rPr lang="en-US" dirty="0"/>
              <a:t>Anti-</a:t>
            </a:r>
            <a:r>
              <a:rPr lang="en-US" dirty="0" err="1"/>
              <a:t>Veteranism</a:t>
            </a:r>
            <a:r>
              <a:rPr lang="en-US" dirty="0"/>
              <a:t>: 3</a:t>
            </a:r>
          </a:p>
          <a:p>
            <a:r>
              <a:rPr lang="en-US" dirty="0"/>
              <a:t>Trans Bias: 19</a:t>
            </a:r>
          </a:p>
          <a:p>
            <a:r>
              <a:rPr lang="en-US" dirty="0"/>
              <a:t>Queer Bias: 14</a:t>
            </a:r>
          </a:p>
          <a:p>
            <a:r>
              <a:rPr lang="en-US" dirty="0"/>
              <a:t>Political Affiliation: 2</a:t>
            </a:r>
          </a:p>
          <a:p>
            <a:r>
              <a:rPr lang="en-US" dirty="0"/>
              <a:t>Body Size: 3</a:t>
            </a:r>
          </a:p>
          <a:p>
            <a:r>
              <a:rPr lang="en-US" dirty="0"/>
              <a:t>Unspecified Reports of Bias: 5</a:t>
            </a:r>
          </a:p>
          <a:p>
            <a:r>
              <a:rPr lang="en-US" dirty="0"/>
              <a:t>Total Reports: 111</a:t>
            </a:r>
          </a:p>
          <a:p>
            <a:r>
              <a:rPr lang="en-US" dirty="0"/>
              <a:t>Last year 124</a:t>
            </a:r>
          </a:p>
        </p:txBody>
      </p:sp>
      <p:graphicFrame>
        <p:nvGraphicFramePr>
          <p:cNvPr id="5" name="Content Placeholder 4">
            <a:extLst>
              <a:ext uri="{FF2B5EF4-FFF2-40B4-BE49-F238E27FC236}">
                <a16:creationId xmlns:a16="http://schemas.microsoft.com/office/drawing/2014/main" id="{6A4AE646-2E29-5046-82A7-6009712617BC}"/>
              </a:ext>
            </a:extLst>
          </p:cNvPr>
          <p:cNvGraphicFramePr>
            <a:graphicFrameLocks noGrp="1"/>
          </p:cNvGraphicFramePr>
          <p:nvPr>
            <p:ph sz="half" idx="2"/>
          </p:nvPr>
        </p:nvGraphicFramePr>
        <p:xfrm>
          <a:off x="5821363" y="2141538"/>
          <a:ext cx="4995862" cy="364966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6642303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400" y="274638"/>
            <a:ext cx="7391400" cy="1143000"/>
          </a:xfrm>
        </p:spPr>
        <p:style>
          <a:lnRef idx="1">
            <a:schemeClr val="accent1"/>
          </a:lnRef>
          <a:fillRef idx="3">
            <a:schemeClr val="accent1"/>
          </a:fillRef>
          <a:effectRef idx="2">
            <a:schemeClr val="accent1"/>
          </a:effectRef>
          <a:fontRef idx="minor">
            <a:schemeClr val="lt1"/>
          </a:fontRef>
        </p:style>
        <p:txBody>
          <a:bodyPr/>
          <a:lstStyle/>
          <a:p>
            <a:r>
              <a:rPr lang="en-US" dirty="0"/>
              <a:t>Equity Grievance Team</a:t>
            </a:r>
          </a:p>
        </p:txBody>
      </p:sp>
      <p:sp>
        <p:nvSpPr>
          <p:cNvPr id="3" name="Text Placeholder 2"/>
          <p:cNvSpPr>
            <a:spLocks noGrp="1"/>
          </p:cNvSpPr>
          <p:nvPr>
            <p:ph type="body" sz="quarter" idx="13"/>
          </p:nvPr>
        </p:nvSpPr>
        <p:spPr>
          <a:xfrm>
            <a:off x="2057400" y="1417638"/>
            <a:ext cx="8153400" cy="4602162"/>
          </a:xfrm>
        </p:spPr>
        <p:txBody>
          <a:bodyPr>
            <a:normAutofit/>
          </a:bodyPr>
          <a:lstStyle/>
          <a:p>
            <a:endParaRPr lang="en-US" dirty="0"/>
          </a:p>
          <a:p>
            <a:r>
              <a:rPr lang="en-US" sz="2800" dirty="0"/>
              <a:t>Angela Fleischer, Director of Equity Grievance/Title IX Coordinator</a:t>
            </a:r>
          </a:p>
          <a:p>
            <a:r>
              <a:rPr lang="en-US" sz="2800" dirty="0"/>
              <a:t>Carrie </a:t>
            </a:r>
            <a:r>
              <a:rPr lang="en-US" sz="2800" dirty="0" err="1"/>
              <a:t>Vath</a:t>
            </a:r>
            <a:r>
              <a:rPr lang="en-US" sz="2800" dirty="0"/>
              <a:t>, Deputy  Coordinator</a:t>
            </a:r>
          </a:p>
          <a:p>
            <a:r>
              <a:rPr lang="en-US" sz="2800" dirty="0"/>
              <a:t>Amanda Clark, Confidential Advisor/Investigator</a:t>
            </a:r>
          </a:p>
          <a:p>
            <a:r>
              <a:rPr lang="en-US" sz="2800" dirty="0"/>
              <a:t>Anna D’Amato, Confidential Advisor/Investigator</a:t>
            </a:r>
          </a:p>
        </p:txBody>
      </p:sp>
      <p:sp>
        <p:nvSpPr>
          <p:cNvPr id="4" name="Left Arrow 3"/>
          <p:cNvSpPr/>
          <p:nvPr/>
        </p:nvSpPr>
        <p:spPr>
          <a:xfrm>
            <a:off x="8077200" y="5715000"/>
            <a:ext cx="1828800" cy="3810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993709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B28E88-4F2A-3347-867A-2C05EF32F9F3}"/>
              </a:ext>
            </a:extLst>
          </p:cNvPr>
          <p:cNvSpPr>
            <a:spLocks noGrp="1"/>
          </p:cNvSpPr>
          <p:nvPr>
            <p:ph type="title"/>
          </p:nvPr>
        </p:nvSpPr>
        <p:spPr/>
        <p:txBody>
          <a:bodyPr>
            <a:normAutofit/>
          </a:bodyPr>
          <a:lstStyle/>
          <a:p>
            <a:br>
              <a:rPr lang="en-US" dirty="0"/>
            </a:br>
            <a:r>
              <a:rPr lang="en-US" dirty="0"/>
              <a:t>Areas that may be addressed in a hearing</a:t>
            </a:r>
          </a:p>
        </p:txBody>
      </p:sp>
      <p:sp>
        <p:nvSpPr>
          <p:cNvPr id="3" name="Content Placeholder 2">
            <a:extLst>
              <a:ext uri="{FF2B5EF4-FFF2-40B4-BE49-F238E27FC236}">
                <a16:creationId xmlns:a16="http://schemas.microsoft.com/office/drawing/2014/main" id="{E21A74DA-7B72-FF4A-A543-8A1C6E373877}"/>
              </a:ext>
            </a:extLst>
          </p:cNvPr>
          <p:cNvSpPr>
            <a:spLocks noGrp="1"/>
          </p:cNvSpPr>
          <p:nvPr>
            <p:ph idx="1"/>
          </p:nvPr>
        </p:nvSpPr>
        <p:spPr/>
        <p:txBody>
          <a:bodyPr/>
          <a:lstStyle/>
          <a:p>
            <a:r>
              <a:rPr lang="en-US" dirty="0"/>
              <a:t>Bias and Discrimination</a:t>
            </a:r>
          </a:p>
          <a:p>
            <a:r>
              <a:rPr lang="en-US" dirty="0"/>
              <a:t>Sexual Assault</a:t>
            </a:r>
          </a:p>
          <a:p>
            <a:r>
              <a:rPr lang="en-US" dirty="0"/>
              <a:t>Sexual Harassment</a:t>
            </a:r>
          </a:p>
          <a:p>
            <a:r>
              <a:rPr lang="en-US" dirty="0"/>
              <a:t>Stalking</a:t>
            </a:r>
          </a:p>
          <a:p>
            <a:r>
              <a:rPr lang="en-US" dirty="0"/>
              <a:t>Intimate Partner Violence</a:t>
            </a:r>
          </a:p>
          <a:p>
            <a:endParaRPr lang="en-US" dirty="0"/>
          </a:p>
          <a:p>
            <a:r>
              <a:rPr lang="en-US" dirty="0"/>
              <a:t>May be an appeal hearing</a:t>
            </a:r>
          </a:p>
        </p:txBody>
      </p:sp>
    </p:spTree>
    <p:extLst>
      <p:ext uri="{BB962C8B-B14F-4D97-AF65-F5344CB8AC3E}">
        <p14:creationId xmlns:p14="http://schemas.microsoft.com/office/powerpoint/2010/main" val="22188349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929E83-AA32-AB44-82C8-74691DFF705C}"/>
              </a:ext>
            </a:extLst>
          </p:cNvPr>
          <p:cNvSpPr>
            <a:spLocks noGrp="1"/>
          </p:cNvSpPr>
          <p:nvPr>
            <p:ph type="title"/>
          </p:nvPr>
        </p:nvSpPr>
        <p:spPr/>
        <p:txBody>
          <a:bodyPr>
            <a:normAutofit/>
          </a:bodyPr>
          <a:lstStyle/>
          <a:p>
            <a:r>
              <a:rPr lang="en-US" sz="4400" dirty="0"/>
              <a:t>Role of EGP Member</a:t>
            </a:r>
          </a:p>
        </p:txBody>
      </p:sp>
      <p:sp>
        <p:nvSpPr>
          <p:cNvPr id="3" name="Content Placeholder 2">
            <a:extLst>
              <a:ext uri="{FF2B5EF4-FFF2-40B4-BE49-F238E27FC236}">
                <a16:creationId xmlns:a16="http://schemas.microsoft.com/office/drawing/2014/main" id="{DD836300-4458-8E44-B6D0-33CC3D78F50C}"/>
              </a:ext>
            </a:extLst>
          </p:cNvPr>
          <p:cNvSpPr>
            <a:spLocks noGrp="1"/>
          </p:cNvSpPr>
          <p:nvPr>
            <p:ph idx="1"/>
          </p:nvPr>
        </p:nvSpPr>
        <p:spPr/>
        <p:txBody>
          <a:bodyPr>
            <a:normAutofit/>
          </a:bodyPr>
          <a:lstStyle/>
          <a:p>
            <a:r>
              <a:rPr lang="en-US" sz="4000" dirty="0"/>
              <a:t>Impartial determiner of fact as applies to policy. Relying solely on language of the policy and standard of proof.</a:t>
            </a:r>
          </a:p>
        </p:txBody>
      </p:sp>
    </p:spTree>
    <p:extLst>
      <p:ext uri="{BB962C8B-B14F-4D97-AF65-F5344CB8AC3E}">
        <p14:creationId xmlns:p14="http://schemas.microsoft.com/office/powerpoint/2010/main" val="5365804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D0C8FD-8BE0-8A4C-BA18-D584AAE7BB8E}"/>
              </a:ext>
            </a:extLst>
          </p:cNvPr>
          <p:cNvSpPr>
            <a:spLocks noGrp="1"/>
          </p:cNvSpPr>
          <p:nvPr>
            <p:ph type="title"/>
          </p:nvPr>
        </p:nvSpPr>
        <p:spPr/>
        <p:txBody>
          <a:bodyPr/>
          <a:lstStyle/>
          <a:p>
            <a:r>
              <a:rPr lang="en-US" dirty="0"/>
              <a:t>Conflict of Interest, Objectivity, And Bias</a:t>
            </a:r>
            <a:br>
              <a:rPr lang="en-US" dirty="0"/>
            </a:br>
            <a:r>
              <a:rPr lang="en-US" sz="1800" dirty="0"/>
              <a:t>Copyright </a:t>
            </a:r>
            <a:r>
              <a:rPr lang="en-US" sz="1800" dirty="0" err="1"/>
              <a:t>Atixa</a:t>
            </a:r>
            <a:endParaRPr lang="en-US" dirty="0"/>
          </a:p>
        </p:txBody>
      </p:sp>
      <p:sp>
        <p:nvSpPr>
          <p:cNvPr id="3" name="Content Placeholder 2">
            <a:extLst>
              <a:ext uri="{FF2B5EF4-FFF2-40B4-BE49-F238E27FC236}">
                <a16:creationId xmlns:a16="http://schemas.microsoft.com/office/drawing/2014/main" id="{7D0295B2-398C-D742-B96E-0C27B6F8246A}"/>
              </a:ext>
            </a:extLst>
          </p:cNvPr>
          <p:cNvSpPr>
            <a:spLocks noGrp="1"/>
          </p:cNvSpPr>
          <p:nvPr>
            <p:ph idx="1"/>
          </p:nvPr>
        </p:nvSpPr>
        <p:spPr/>
        <p:txBody>
          <a:bodyPr/>
          <a:lstStyle/>
          <a:p>
            <a:pPr marL="0" indent="0">
              <a:buNone/>
            </a:pPr>
            <a:r>
              <a:rPr lang="en-US" dirty="0"/>
              <a:t>• Existing mandate for impartial resolutions with fair procedures. – Impartial, objective, unbiased, neutral, independent. </a:t>
            </a:r>
          </a:p>
          <a:p>
            <a:pPr marL="0" indent="0">
              <a:buNone/>
            </a:pPr>
            <a:r>
              <a:rPr lang="en-US" dirty="0"/>
              <a:t>		-What do each of these mean and how do we bring these qualities to our decision-making?</a:t>
            </a:r>
          </a:p>
          <a:p>
            <a:pPr marL="0" indent="0">
              <a:buNone/>
            </a:pPr>
            <a:r>
              <a:rPr lang="en-US" dirty="0"/>
              <a:t>• Final regulations prohibit conflicts-of-interest or bias with Coordinators, investigators, and Decision-makers/Chairs against parties generally or an individual party. </a:t>
            </a:r>
          </a:p>
          <a:p>
            <a:pPr marL="0" indent="0">
              <a:buNone/>
            </a:pPr>
            <a:r>
              <a:rPr lang="en-US" dirty="0"/>
              <a:t>	 -What creates a conflict? – How can you assure that you don’t have one? </a:t>
            </a:r>
          </a:p>
          <a:p>
            <a:pPr marL="0" indent="0">
              <a:buNone/>
            </a:pPr>
            <a:r>
              <a:rPr lang="en-US" dirty="0"/>
              <a:t>	</a:t>
            </a:r>
          </a:p>
        </p:txBody>
      </p:sp>
    </p:spTree>
    <p:extLst>
      <p:ext uri="{BB962C8B-B14F-4D97-AF65-F5344CB8AC3E}">
        <p14:creationId xmlns:p14="http://schemas.microsoft.com/office/powerpoint/2010/main" val="29942790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8"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5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8" dur="15000" fill="hold"/>
                                        <p:tgtEl>
                                          <p:spTgt spid="3">
                                            <p:txEl>
                                              <p:pRg st="0" end="0"/>
                                            </p:txEl>
                                          </p:spTgt>
                                        </p:tgtEl>
                                        <p:attrNameLst>
                                          <p:attrName>ppt_y</p:attrName>
                                        </p:attrNameLst>
                                      </p:cBhvr>
                                      <p:tavLst>
                                        <p:tav tm="0">
                                          <p:val>
                                            <p:strVal val="#ppt_y+1"/>
                                          </p:val>
                                        </p:tav>
                                        <p:tav tm="100000">
                                          <p:val>
                                            <p:strVal val="#ppt_y-1"/>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EDA18BA-60E7-C64D-A1D7-9A27E72FCE00}"/>
              </a:ext>
            </a:extLst>
          </p:cNvPr>
          <p:cNvSpPr/>
          <p:nvPr/>
        </p:nvSpPr>
        <p:spPr>
          <a:xfrm>
            <a:off x="261257" y="1720840"/>
            <a:ext cx="11756572" cy="4893647"/>
          </a:xfrm>
          <a:prstGeom prst="rect">
            <a:avLst/>
          </a:prstGeom>
        </p:spPr>
        <p:txBody>
          <a:bodyPr wrap="square">
            <a:spAutoFit/>
          </a:bodyPr>
          <a:lstStyle/>
          <a:p>
            <a:r>
              <a:rPr lang="en-US" sz="2400" dirty="0"/>
              <a:t>Among the most significant problems for hearing Decision-makers/Chairs </a:t>
            </a:r>
          </a:p>
          <a:p>
            <a:r>
              <a:rPr lang="en-US" sz="2400" dirty="0"/>
              <a:t>• Bias can represent any variable that improperly influences a finding and/or sanction</a:t>
            </a:r>
          </a:p>
          <a:p>
            <a:r>
              <a:rPr lang="en-US" sz="2400" dirty="0"/>
              <a:t> • There are many forms of bias and prejudice that can impact decisions and sanctions:</a:t>
            </a:r>
          </a:p>
          <a:p>
            <a:r>
              <a:rPr lang="en-US" sz="2400" dirty="0"/>
              <a:t>	 – Pre-determined outcome </a:t>
            </a:r>
          </a:p>
          <a:p>
            <a:r>
              <a:rPr lang="en-US" sz="2400" dirty="0"/>
              <a:t>	– Partisan approach by investigators in questioning, findings, or report</a:t>
            </a:r>
          </a:p>
          <a:p>
            <a:r>
              <a:rPr lang="en-US" sz="2400" dirty="0"/>
              <a:t>	 – Partisan approach by hearing board members in questioning, findings, or sanction</a:t>
            </a:r>
          </a:p>
          <a:p>
            <a:r>
              <a:rPr lang="en-US" sz="2400" dirty="0"/>
              <a:t>	 – Intervention by senior-level institutional officials</a:t>
            </a:r>
          </a:p>
          <a:p>
            <a:r>
              <a:rPr lang="en-US" sz="2400" dirty="0"/>
              <a:t>	 – Not staying in your lane </a:t>
            </a:r>
          </a:p>
          <a:p>
            <a:r>
              <a:rPr lang="en-US" sz="2400" dirty="0"/>
              <a:t>	– Improper application of institutional procedures</a:t>
            </a:r>
          </a:p>
          <a:p>
            <a:r>
              <a:rPr lang="en-US" sz="2400" dirty="0"/>
              <a:t>	 – Improper application of institutional policies </a:t>
            </a:r>
          </a:p>
          <a:p>
            <a:r>
              <a:rPr lang="en-US" sz="2400" dirty="0"/>
              <a:t>	– Confirmation bias</a:t>
            </a:r>
          </a:p>
          <a:p>
            <a:r>
              <a:rPr lang="en-US" sz="2400" dirty="0"/>
              <a:t>	 – Implicit bias</a:t>
            </a:r>
          </a:p>
          <a:p>
            <a:r>
              <a:rPr lang="en-US" sz="2400" dirty="0"/>
              <a:t>	 – Animus of any kind, including race, religion, disability, etc. 		 </a:t>
            </a:r>
            <a:r>
              <a:rPr lang="en-US" sz="800" dirty="0"/>
              <a:t>Copyright ATIXA</a:t>
            </a:r>
          </a:p>
        </p:txBody>
      </p:sp>
      <p:sp>
        <p:nvSpPr>
          <p:cNvPr id="3" name="Title 2">
            <a:extLst>
              <a:ext uri="{FF2B5EF4-FFF2-40B4-BE49-F238E27FC236}">
                <a16:creationId xmlns:a16="http://schemas.microsoft.com/office/drawing/2014/main" id="{085966B4-26E5-0446-99C4-CF3BAE1071E8}"/>
              </a:ext>
            </a:extLst>
          </p:cNvPr>
          <p:cNvSpPr>
            <a:spLocks noGrp="1"/>
          </p:cNvSpPr>
          <p:nvPr>
            <p:ph type="title"/>
          </p:nvPr>
        </p:nvSpPr>
        <p:spPr/>
        <p:txBody>
          <a:bodyPr/>
          <a:lstStyle/>
          <a:p>
            <a:r>
              <a:rPr lang="en-US" dirty="0"/>
              <a:t>BIAS</a:t>
            </a:r>
          </a:p>
        </p:txBody>
      </p:sp>
      <p:sp>
        <p:nvSpPr>
          <p:cNvPr id="4" name="Content Placeholder 3">
            <a:extLst>
              <a:ext uri="{FF2B5EF4-FFF2-40B4-BE49-F238E27FC236}">
                <a16:creationId xmlns:a16="http://schemas.microsoft.com/office/drawing/2014/main" id="{1A88AC75-A04D-B545-9853-2683568822E3}"/>
              </a:ext>
            </a:extLst>
          </p:cNvPr>
          <p:cNvSpPr>
            <a:spLocks noGrp="1"/>
          </p:cNvSpPr>
          <p:nvPr>
            <p:ph idx="1"/>
          </p:nvPr>
        </p:nvSpPr>
        <p:spPr/>
        <p:txBody>
          <a:bodyPr/>
          <a:lstStyle/>
          <a:p>
            <a:endParaRPr lang="en-US" dirty="0"/>
          </a:p>
        </p:txBody>
      </p:sp>
    </p:spTree>
    <p:extLst>
      <p:ext uri="{BB962C8B-B14F-4D97-AF65-F5344CB8AC3E}">
        <p14:creationId xmlns:p14="http://schemas.microsoft.com/office/powerpoint/2010/main" val="172838570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6476F"/>
      </a:dk2>
      <a:lt2>
        <a:srgbClr val="EBEBEB"/>
      </a:lt2>
      <a:accent1>
        <a:srgbClr val="E5B458"/>
      </a:accent1>
      <a:accent2>
        <a:srgbClr val="F77754"/>
      </a:accent2>
      <a:accent3>
        <a:srgbClr val="D8507E"/>
      </a:accent3>
      <a:accent4>
        <a:srgbClr val="BC70EE"/>
      </a:accent4>
      <a:accent5>
        <a:srgbClr val="3CA2E2"/>
      </a:accent5>
      <a:accent6>
        <a:srgbClr val="91BF77"/>
      </a:accent6>
      <a:hlink>
        <a:srgbClr val="71DDAB"/>
      </a:hlink>
      <a:folHlink>
        <a:srgbClr val="A6E4C7"/>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B36E0D05-787B-4C61-8268-2D6C1FBEDA32}"/>
    </a:ext>
  </a:extLst>
</a:theme>
</file>

<file path=docProps/app.xml><?xml version="1.0" encoding="utf-8"?>
<Properties xmlns="http://schemas.openxmlformats.org/officeDocument/2006/extended-properties" xmlns:vt="http://schemas.openxmlformats.org/officeDocument/2006/docPropsVTypes">
  <Template>{65B2F1EA-A9E3-C142-B10F-07ABCB45571F}tf10001058</Template>
  <TotalTime>26018</TotalTime>
  <Words>1801</Words>
  <Application>Microsoft Macintosh PowerPoint</Application>
  <PresentationFormat>Widescreen</PresentationFormat>
  <Paragraphs>259</Paragraphs>
  <Slides>26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26</vt:i4>
      </vt:variant>
    </vt:vector>
  </HeadingPairs>
  <TitlesOfParts>
    <vt:vector size="30" baseType="lpstr">
      <vt:lpstr>Arial</vt:lpstr>
      <vt:lpstr>Calibri</vt:lpstr>
      <vt:lpstr>Calibri Light</vt:lpstr>
      <vt:lpstr>Celestial</vt:lpstr>
      <vt:lpstr>Yearly EGP Review</vt:lpstr>
      <vt:lpstr>All Equity Grievance Reports for AY 20/21 </vt:lpstr>
      <vt:lpstr>Reports of Sexual Violence</vt:lpstr>
      <vt:lpstr>Reports of Bias/discrimination</vt:lpstr>
      <vt:lpstr>Equity Grievance Team</vt:lpstr>
      <vt:lpstr> Areas that may be addressed in a hearing</vt:lpstr>
      <vt:lpstr>Role of EGP Member</vt:lpstr>
      <vt:lpstr>Conflict of Interest, Objectivity, And Bias Copyright Atixa</vt:lpstr>
      <vt:lpstr>BIAS</vt:lpstr>
      <vt:lpstr>Bias and Conflict Interest</vt:lpstr>
      <vt:lpstr>Recusal</vt:lpstr>
      <vt:lpstr>Process before gets to Hearing</vt:lpstr>
      <vt:lpstr>The Hearing</vt:lpstr>
      <vt:lpstr>The Hearing</vt:lpstr>
      <vt:lpstr>The Hearing</vt:lpstr>
      <vt:lpstr>Weighing Evidence</vt:lpstr>
      <vt:lpstr>Relevance</vt:lpstr>
      <vt:lpstr>Scenario: Weighing the Evidence</vt:lpstr>
      <vt:lpstr>Questions to Consider</vt:lpstr>
      <vt:lpstr> </vt:lpstr>
      <vt:lpstr>PowerPoint Presentation</vt:lpstr>
      <vt:lpstr>Terminology</vt:lpstr>
      <vt:lpstr>Arriving at a Determination</vt:lpstr>
      <vt:lpstr>Sanctions</vt:lpstr>
      <vt:lpstr>Appeals and Appeal Board</vt:lpstr>
      <vt:lpstr>Appeals and Appeal Board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Yearly EGP Review</dc:title>
  <dc:creator>Angela Fleischer</dc:creator>
  <cp:lastModifiedBy>Angela Fleischer</cp:lastModifiedBy>
  <cp:revision>18</cp:revision>
  <dcterms:created xsi:type="dcterms:W3CDTF">2019-11-04T16:03:12Z</dcterms:created>
  <dcterms:modified xsi:type="dcterms:W3CDTF">2022-12-12T03:31:39Z</dcterms:modified>
</cp:coreProperties>
</file>